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59" r:id="rId7"/>
    <p:sldId id="283" r:id="rId8"/>
    <p:sldId id="260" r:id="rId9"/>
    <p:sldId id="262" r:id="rId10"/>
    <p:sldId id="261" r:id="rId11"/>
    <p:sldId id="263" r:id="rId12"/>
    <p:sldId id="264" r:id="rId13"/>
    <p:sldId id="265" r:id="rId14"/>
    <p:sldId id="284" r:id="rId15"/>
    <p:sldId id="266" r:id="rId16"/>
    <p:sldId id="267" r:id="rId17"/>
    <p:sldId id="270" r:id="rId18"/>
    <p:sldId id="271" r:id="rId19"/>
    <p:sldId id="269" r:id="rId20"/>
    <p:sldId id="272" r:id="rId21"/>
    <p:sldId id="277" r:id="rId22"/>
    <p:sldId id="278" r:id="rId23"/>
    <p:sldId id="273" r:id="rId24"/>
    <p:sldId id="274" r:id="rId25"/>
    <p:sldId id="275" r:id="rId26"/>
    <p:sldId id="276" r:id="rId27"/>
    <p:sldId id="268" r:id="rId28"/>
    <p:sldId id="279" r:id="rId29"/>
    <p:sldId id="281" r:id="rId30"/>
    <p:sldId id="280"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20"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Tyler Jordan" userId="014b1eed-9f13-4454-9b47-5c3ba3d90905" providerId="ADAL" clId="{B25C690C-AA06-4E9D-8628-BFB405DDACCA}"/>
    <pc:docChg chg="modSld">
      <pc:chgData name="Allison, Tyler Jordan" userId="014b1eed-9f13-4454-9b47-5c3ba3d90905" providerId="ADAL" clId="{B25C690C-AA06-4E9D-8628-BFB405DDACCA}" dt="2024-02-13T18:48:37.915" v="5414" actId="962"/>
      <pc:docMkLst>
        <pc:docMk/>
      </pc:docMkLst>
      <pc:sldChg chg="modSp mod">
        <pc:chgData name="Allison, Tyler Jordan" userId="014b1eed-9f13-4454-9b47-5c3ba3d90905" providerId="ADAL" clId="{B25C690C-AA06-4E9D-8628-BFB405DDACCA}" dt="2024-02-13T17:24:38.690" v="109" actId="962"/>
        <pc:sldMkLst>
          <pc:docMk/>
          <pc:sldMk cId="591149236" sldId="258"/>
        </pc:sldMkLst>
        <pc:picChg chg="mod">
          <ac:chgData name="Allison, Tyler Jordan" userId="014b1eed-9f13-4454-9b47-5c3ba3d90905" providerId="ADAL" clId="{B25C690C-AA06-4E9D-8628-BFB405DDACCA}" dt="2024-02-13T17:24:38.690" v="109" actId="962"/>
          <ac:picMkLst>
            <pc:docMk/>
            <pc:sldMk cId="591149236" sldId="258"/>
            <ac:picMk id="5" creationId="{347B5F64-092B-47B2-89D9-94A6B61C7FB4}"/>
          </ac:picMkLst>
        </pc:picChg>
      </pc:sldChg>
      <pc:sldChg chg="modSp mod">
        <pc:chgData name="Allison, Tyler Jordan" userId="014b1eed-9f13-4454-9b47-5c3ba3d90905" providerId="ADAL" clId="{B25C690C-AA06-4E9D-8628-BFB405DDACCA}" dt="2024-02-13T17:25:57.269" v="273" actId="962"/>
        <pc:sldMkLst>
          <pc:docMk/>
          <pc:sldMk cId="800758525" sldId="259"/>
        </pc:sldMkLst>
        <pc:picChg chg="mod">
          <ac:chgData name="Allison, Tyler Jordan" userId="014b1eed-9f13-4454-9b47-5c3ba3d90905" providerId="ADAL" clId="{B25C690C-AA06-4E9D-8628-BFB405DDACCA}" dt="2024-02-13T17:25:57.269" v="273" actId="962"/>
          <ac:picMkLst>
            <pc:docMk/>
            <pc:sldMk cId="800758525" sldId="259"/>
            <ac:picMk id="5" creationId="{B06B34DE-03BA-4DFC-9085-121B82B7B3BC}"/>
          </ac:picMkLst>
        </pc:picChg>
      </pc:sldChg>
      <pc:sldChg chg="modSp mod">
        <pc:chgData name="Allison, Tyler Jordan" userId="014b1eed-9f13-4454-9b47-5c3ba3d90905" providerId="ADAL" clId="{B25C690C-AA06-4E9D-8628-BFB405DDACCA}" dt="2024-02-13T17:28:28.072" v="551" actId="962"/>
        <pc:sldMkLst>
          <pc:docMk/>
          <pc:sldMk cId="3300744200" sldId="260"/>
        </pc:sldMkLst>
        <pc:picChg chg="mod">
          <ac:chgData name="Allison, Tyler Jordan" userId="014b1eed-9f13-4454-9b47-5c3ba3d90905" providerId="ADAL" clId="{B25C690C-AA06-4E9D-8628-BFB405DDACCA}" dt="2024-02-13T17:28:28.072" v="551" actId="962"/>
          <ac:picMkLst>
            <pc:docMk/>
            <pc:sldMk cId="3300744200" sldId="260"/>
            <ac:picMk id="5" creationId="{E3A0D1CD-7F2B-45FE-98B8-407195E47360}"/>
          </ac:picMkLst>
        </pc:picChg>
      </pc:sldChg>
      <pc:sldChg chg="modSp mod">
        <pc:chgData name="Allison, Tyler Jordan" userId="014b1eed-9f13-4454-9b47-5c3ba3d90905" providerId="ADAL" clId="{B25C690C-AA06-4E9D-8628-BFB405DDACCA}" dt="2024-02-13T17:29:27.012" v="799" actId="962"/>
        <pc:sldMkLst>
          <pc:docMk/>
          <pc:sldMk cId="2498605707" sldId="261"/>
        </pc:sldMkLst>
        <pc:picChg chg="mod">
          <ac:chgData name="Allison, Tyler Jordan" userId="014b1eed-9f13-4454-9b47-5c3ba3d90905" providerId="ADAL" clId="{B25C690C-AA06-4E9D-8628-BFB405DDACCA}" dt="2024-02-13T17:29:27.012" v="799" actId="962"/>
          <ac:picMkLst>
            <pc:docMk/>
            <pc:sldMk cId="2498605707" sldId="261"/>
            <ac:picMk id="7" creationId="{0354AB20-C856-45DE-8ADF-03313C9347D4}"/>
          </ac:picMkLst>
        </pc:picChg>
      </pc:sldChg>
      <pc:sldChg chg="modSp mod">
        <pc:chgData name="Allison, Tyler Jordan" userId="014b1eed-9f13-4454-9b47-5c3ba3d90905" providerId="ADAL" clId="{B25C690C-AA06-4E9D-8628-BFB405DDACCA}" dt="2024-02-13T17:28:55.071" v="685" actId="962"/>
        <pc:sldMkLst>
          <pc:docMk/>
          <pc:sldMk cId="131510047" sldId="262"/>
        </pc:sldMkLst>
        <pc:picChg chg="mod">
          <ac:chgData name="Allison, Tyler Jordan" userId="014b1eed-9f13-4454-9b47-5c3ba3d90905" providerId="ADAL" clId="{B25C690C-AA06-4E9D-8628-BFB405DDACCA}" dt="2024-02-13T17:28:55.071" v="685" actId="962"/>
          <ac:picMkLst>
            <pc:docMk/>
            <pc:sldMk cId="131510047" sldId="262"/>
            <ac:picMk id="5" creationId="{CC59DFD4-A579-4AF0-95DD-00B36D6CF190}"/>
          </ac:picMkLst>
        </pc:picChg>
      </pc:sldChg>
      <pc:sldChg chg="modSp mod">
        <pc:chgData name="Allison, Tyler Jordan" userId="014b1eed-9f13-4454-9b47-5c3ba3d90905" providerId="ADAL" clId="{B25C690C-AA06-4E9D-8628-BFB405DDACCA}" dt="2024-02-13T18:14:48.034" v="1037" actId="962"/>
        <pc:sldMkLst>
          <pc:docMk/>
          <pc:sldMk cId="2180641946" sldId="263"/>
        </pc:sldMkLst>
        <pc:picChg chg="mod">
          <ac:chgData name="Allison, Tyler Jordan" userId="014b1eed-9f13-4454-9b47-5c3ba3d90905" providerId="ADAL" clId="{B25C690C-AA06-4E9D-8628-BFB405DDACCA}" dt="2024-02-13T18:14:48.034" v="1037" actId="962"/>
          <ac:picMkLst>
            <pc:docMk/>
            <pc:sldMk cId="2180641946" sldId="263"/>
            <ac:picMk id="5" creationId="{B8E9C3C3-5A34-4C78-B55A-295FBE228F2F}"/>
          </ac:picMkLst>
        </pc:picChg>
      </pc:sldChg>
      <pc:sldChg chg="modSp mod">
        <pc:chgData name="Allison, Tyler Jordan" userId="014b1eed-9f13-4454-9b47-5c3ba3d90905" providerId="ADAL" clId="{B25C690C-AA06-4E9D-8628-BFB405DDACCA}" dt="2024-02-13T18:15:40.695" v="1203" actId="962"/>
        <pc:sldMkLst>
          <pc:docMk/>
          <pc:sldMk cId="2405153342" sldId="264"/>
        </pc:sldMkLst>
        <pc:picChg chg="mod">
          <ac:chgData name="Allison, Tyler Jordan" userId="014b1eed-9f13-4454-9b47-5c3ba3d90905" providerId="ADAL" clId="{B25C690C-AA06-4E9D-8628-BFB405DDACCA}" dt="2024-02-13T18:15:40.695" v="1203" actId="962"/>
          <ac:picMkLst>
            <pc:docMk/>
            <pc:sldMk cId="2405153342" sldId="264"/>
            <ac:picMk id="5" creationId="{DB45552D-F529-487D-A132-563FBE7E1A8F}"/>
          </ac:picMkLst>
        </pc:picChg>
      </pc:sldChg>
      <pc:sldChg chg="modSp mod">
        <pc:chgData name="Allison, Tyler Jordan" userId="014b1eed-9f13-4454-9b47-5c3ba3d90905" providerId="ADAL" clId="{B25C690C-AA06-4E9D-8628-BFB405DDACCA}" dt="2024-02-13T18:21:03.047" v="1443" actId="962"/>
        <pc:sldMkLst>
          <pc:docMk/>
          <pc:sldMk cId="2993181595" sldId="265"/>
        </pc:sldMkLst>
        <pc:picChg chg="mod">
          <ac:chgData name="Allison, Tyler Jordan" userId="014b1eed-9f13-4454-9b47-5c3ba3d90905" providerId="ADAL" clId="{B25C690C-AA06-4E9D-8628-BFB405DDACCA}" dt="2024-02-13T18:21:03.047" v="1443" actId="962"/>
          <ac:picMkLst>
            <pc:docMk/>
            <pc:sldMk cId="2993181595" sldId="265"/>
            <ac:picMk id="5" creationId="{76EA486B-65DC-49AD-BC5C-298FF339B0C7}"/>
          </ac:picMkLst>
        </pc:picChg>
      </pc:sldChg>
      <pc:sldChg chg="modSp mod">
        <pc:chgData name="Allison, Tyler Jordan" userId="014b1eed-9f13-4454-9b47-5c3ba3d90905" providerId="ADAL" clId="{B25C690C-AA06-4E9D-8628-BFB405DDACCA}" dt="2024-02-13T18:22:13.563" v="1565" actId="962"/>
        <pc:sldMkLst>
          <pc:docMk/>
          <pc:sldMk cId="2692754627" sldId="266"/>
        </pc:sldMkLst>
        <pc:picChg chg="mod">
          <ac:chgData name="Allison, Tyler Jordan" userId="014b1eed-9f13-4454-9b47-5c3ba3d90905" providerId="ADAL" clId="{B25C690C-AA06-4E9D-8628-BFB405DDACCA}" dt="2024-02-13T18:22:13.563" v="1565" actId="962"/>
          <ac:picMkLst>
            <pc:docMk/>
            <pc:sldMk cId="2692754627" sldId="266"/>
            <ac:picMk id="5" creationId="{33DB0DA1-D280-484A-82D5-7B76FF380932}"/>
          </ac:picMkLst>
        </pc:picChg>
      </pc:sldChg>
      <pc:sldChg chg="modSp mod">
        <pc:chgData name="Allison, Tyler Jordan" userId="014b1eed-9f13-4454-9b47-5c3ba3d90905" providerId="ADAL" clId="{B25C690C-AA06-4E9D-8628-BFB405DDACCA}" dt="2024-02-13T18:23:31.520" v="1707" actId="962"/>
        <pc:sldMkLst>
          <pc:docMk/>
          <pc:sldMk cId="4107469675" sldId="267"/>
        </pc:sldMkLst>
        <pc:picChg chg="mod">
          <ac:chgData name="Allison, Tyler Jordan" userId="014b1eed-9f13-4454-9b47-5c3ba3d90905" providerId="ADAL" clId="{B25C690C-AA06-4E9D-8628-BFB405DDACCA}" dt="2024-02-13T18:23:31.520" v="1707" actId="962"/>
          <ac:picMkLst>
            <pc:docMk/>
            <pc:sldMk cId="4107469675" sldId="267"/>
            <ac:picMk id="5" creationId="{DFC5A806-2555-45CF-AC2D-EC7B4D5FBD2F}"/>
          </ac:picMkLst>
        </pc:picChg>
      </pc:sldChg>
      <pc:sldChg chg="modSp mod">
        <pc:chgData name="Allison, Tyler Jordan" userId="014b1eed-9f13-4454-9b47-5c3ba3d90905" providerId="ADAL" clId="{B25C690C-AA06-4E9D-8628-BFB405DDACCA}" dt="2024-02-13T18:41:22.693" v="4772" actId="962"/>
        <pc:sldMkLst>
          <pc:docMk/>
          <pc:sldMk cId="4051547866" sldId="268"/>
        </pc:sldMkLst>
        <pc:picChg chg="mod">
          <ac:chgData name="Allison, Tyler Jordan" userId="014b1eed-9f13-4454-9b47-5c3ba3d90905" providerId="ADAL" clId="{B25C690C-AA06-4E9D-8628-BFB405DDACCA}" dt="2024-02-13T18:41:22.693" v="4772" actId="962"/>
          <ac:picMkLst>
            <pc:docMk/>
            <pc:sldMk cId="4051547866" sldId="268"/>
            <ac:picMk id="5" creationId="{4DEBB568-EB56-4EFA-8EB4-6DC140D1C5FB}"/>
          </ac:picMkLst>
        </pc:picChg>
      </pc:sldChg>
      <pc:sldChg chg="modSp mod">
        <pc:chgData name="Allison, Tyler Jordan" userId="014b1eed-9f13-4454-9b47-5c3ba3d90905" providerId="ADAL" clId="{B25C690C-AA06-4E9D-8628-BFB405DDACCA}" dt="2024-02-13T18:29:14.682" v="2789" actId="962"/>
        <pc:sldMkLst>
          <pc:docMk/>
          <pc:sldMk cId="1747546447" sldId="269"/>
        </pc:sldMkLst>
        <pc:picChg chg="mod">
          <ac:chgData name="Allison, Tyler Jordan" userId="014b1eed-9f13-4454-9b47-5c3ba3d90905" providerId="ADAL" clId="{B25C690C-AA06-4E9D-8628-BFB405DDACCA}" dt="2024-02-13T18:29:14.682" v="2789" actId="962"/>
          <ac:picMkLst>
            <pc:docMk/>
            <pc:sldMk cId="1747546447" sldId="269"/>
            <ac:picMk id="5" creationId="{A3254090-3CD8-4B57-81A5-115DAF7A5D19}"/>
          </ac:picMkLst>
        </pc:picChg>
      </pc:sldChg>
      <pc:sldChg chg="modSp mod">
        <pc:chgData name="Allison, Tyler Jordan" userId="014b1eed-9f13-4454-9b47-5c3ba3d90905" providerId="ADAL" clId="{B25C690C-AA06-4E9D-8628-BFB405DDACCA}" dt="2024-02-13T18:24:30.165" v="1913" actId="962"/>
        <pc:sldMkLst>
          <pc:docMk/>
          <pc:sldMk cId="2533176604" sldId="270"/>
        </pc:sldMkLst>
        <pc:picChg chg="mod">
          <ac:chgData name="Allison, Tyler Jordan" userId="014b1eed-9f13-4454-9b47-5c3ba3d90905" providerId="ADAL" clId="{B25C690C-AA06-4E9D-8628-BFB405DDACCA}" dt="2024-02-13T18:24:30.165" v="1913" actId="962"/>
          <ac:picMkLst>
            <pc:docMk/>
            <pc:sldMk cId="2533176604" sldId="270"/>
            <ac:picMk id="5" creationId="{494D857F-8FE1-4048-8F04-553371D51CAF}"/>
          </ac:picMkLst>
        </pc:picChg>
      </pc:sldChg>
      <pc:sldChg chg="modSp mod">
        <pc:chgData name="Allison, Tyler Jordan" userId="014b1eed-9f13-4454-9b47-5c3ba3d90905" providerId="ADAL" clId="{B25C690C-AA06-4E9D-8628-BFB405DDACCA}" dt="2024-02-13T18:27:11.976" v="2601" actId="962"/>
        <pc:sldMkLst>
          <pc:docMk/>
          <pc:sldMk cId="4134912606" sldId="271"/>
        </pc:sldMkLst>
        <pc:picChg chg="mod">
          <ac:chgData name="Allison, Tyler Jordan" userId="014b1eed-9f13-4454-9b47-5c3ba3d90905" providerId="ADAL" clId="{B25C690C-AA06-4E9D-8628-BFB405DDACCA}" dt="2024-02-13T18:27:11.976" v="2601" actId="962"/>
          <ac:picMkLst>
            <pc:docMk/>
            <pc:sldMk cId="4134912606" sldId="271"/>
            <ac:picMk id="4" creationId="{C38690F4-9639-45F8-97FC-6F81E5848E82}"/>
          </ac:picMkLst>
        </pc:picChg>
      </pc:sldChg>
      <pc:sldChg chg="modSp mod">
        <pc:chgData name="Allison, Tyler Jordan" userId="014b1eed-9f13-4454-9b47-5c3ba3d90905" providerId="ADAL" clId="{B25C690C-AA06-4E9D-8628-BFB405DDACCA}" dt="2024-02-13T18:31:15.259" v="2933" actId="962"/>
        <pc:sldMkLst>
          <pc:docMk/>
          <pc:sldMk cId="3198601051" sldId="272"/>
        </pc:sldMkLst>
        <pc:picChg chg="mod">
          <ac:chgData name="Allison, Tyler Jordan" userId="014b1eed-9f13-4454-9b47-5c3ba3d90905" providerId="ADAL" clId="{B25C690C-AA06-4E9D-8628-BFB405DDACCA}" dt="2024-02-13T18:31:15.259" v="2933" actId="962"/>
          <ac:picMkLst>
            <pc:docMk/>
            <pc:sldMk cId="3198601051" sldId="272"/>
            <ac:picMk id="5" creationId="{DBC98477-CE3D-4530-A550-C2E59D6A6A8A}"/>
          </ac:picMkLst>
        </pc:picChg>
      </pc:sldChg>
      <pc:sldChg chg="modSp mod">
        <pc:chgData name="Allison, Tyler Jordan" userId="014b1eed-9f13-4454-9b47-5c3ba3d90905" providerId="ADAL" clId="{B25C690C-AA06-4E9D-8628-BFB405DDACCA}" dt="2024-02-13T18:35:44.820" v="3357" actId="962"/>
        <pc:sldMkLst>
          <pc:docMk/>
          <pc:sldMk cId="626631482" sldId="273"/>
        </pc:sldMkLst>
        <pc:picChg chg="mod">
          <ac:chgData name="Allison, Tyler Jordan" userId="014b1eed-9f13-4454-9b47-5c3ba3d90905" providerId="ADAL" clId="{B25C690C-AA06-4E9D-8628-BFB405DDACCA}" dt="2024-02-13T18:35:44.820" v="3357" actId="962"/>
          <ac:picMkLst>
            <pc:docMk/>
            <pc:sldMk cId="626631482" sldId="273"/>
            <ac:picMk id="7" creationId="{2085D8B9-38DE-4C3C-9C58-83176ADB6333}"/>
          </ac:picMkLst>
        </pc:picChg>
      </pc:sldChg>
      <pc:sldChg chg="modSp mod">
        <pc:chgData name="Allison, Tyler Jordan" userId="014b1eed-9f13-4454-9b47-5c3ba3d90905" providerId="ADAL" clId="{B25C690C-AA06-4E9D-8628-BFB405DDACCA}" dt="2024-02-13T18:36:07.357" v="3447" actId="962"/>
        <pc:sldMkLst>
          <pc:docMk/>
          <pc:sldMk cId="901628234" sldId="274"/>
        </pc:sldMkLst>
        <pc:picChg chg="mod">
          <ac:chgData name="Allison, Tyler Jordan" userId="014b1eed-9f13-4454-9b47-5c3ba3d90905" providerId="ADAL" clId="{B25C690C-AA06-4E9D-8628-BFB405DDACCA}" dt="2024-02-13T18:36:07.357" v="3447" actId="962"/>
          <ac:picMkLst>
            <pc:docMk/>
            <pc:sldMk cId="901628234" sldId="274"/>
            <ac:picMk id="9" creationId="{278776A8-EA23-41E7-8AEE-64F744130350}"/>
          </ac:picMkLst>
        </pc:picChg>
      </pc:sldChg>
      <pc:sldChg chg="modSp mod">
        <pc:chgData name="Allison, Tyler Jordan" userId="014b1eed-9f13-4454-9b47-5c3ba3d90905" providerId="ADAL" clId="{B25C690C-AA06-4E9D-8628-BFB405DDACCA}" dt="2024-02-13T18:36:48.025" v="3555" actId="962"/>
        <pc:sldMkLst>
          <pc:docMk/>
          <pc:sldMk cId="2328580539" sldId="275"/>
        </pc:sldMkLst>
        <pc:picChg chg="mod">
          <ac:chgData name="Allison, Tyler Jordan" userId="014b1eed-9f13-4454-9b47-5c3ba3d90905" providerId="ADAL" clId="{B25C690C-AA06-4E9D-8628-BFB405DDACCA}" dt="2024-02-13T18:36:48.025" v="3555" actId="962"/>
          <ac:picMkLst>
            <pc:docMk/>
            <pc:sldMk cId="2328580539" sldId="275"/>
            <ac:picMk id="5" creationId="{37D96458-BCAC-43BC-B8F5-231213B53EC2}"/>
          </ac:picMkLst>
        </pc:picChg>
      </pc:sldChg>
      <pc:sldChg chg="modSp mod">
        <pc:chgData name="Allison, Tyler Jordan" userId="014b1eed-9f13-4454-9b47-5c3ba3d90905" providerId="ADAL" clId="{B25C690C-AA06-4E9D-8628-BFB405DDACCA}" dt="2024-02-13T18:40:16.216" v="4540" actId="962"/>
        <pc:sldMkLst>
          <pc:docMk/>
          <pc:sldMk cId="4066345766" sldId="276"/>
        </pc:sldMkLst>
        <pc:picChg chg="mod">
          <ac:chgData name="Allison, Tyler Jordan" userId="014b1eed-9f13-4454-9b47-5c3ba3d90905" providerId="ADAL" clId="{B25C690C-AA06-4E9D-8628-BFB405DDACCA}" dt="2024-02-13T18:40:16.216" v="4540" actId="962"/>
          <ac:picMkLst>
            <pc:docMk/>
            <pc:sldMk cId="4066345766" sldId="276"/>
            <ac:picMk id="6" creationId="{889678AA-749C-4978-8C55-56E8F67E05F4}"/>
          </ac:picMkLst>
        </pc:picChg>
      </pc:sldChg>
      <pc:sldChg chg="modSp mod">
        <pc:chgData name="Allison, Tyler Jordan" userId="014b1eed-9f13-4454-9b47-5c3ba3d90905" providerId="ADAL" clId="{B25C690C-AA06-4E9D-8628-BFB405DDACCA}" dt="2024-02-13T18:31:35.256" v="3017" actId="962"/>
        <pc:sldMkLst>
          <pc:docMk/>
          <pc:sldMk cId="3060551338" sldId="277"/>
        </pc:sldMkLst>
        <pc:picChg chg="mod">
          <ac:chgData name="Allison, Tyler Jordan" userId="014b1eed-9f13-4454-9b47-5c3ba3d90905" providerId="ADAL" clId="{B25C690C-AA06-4E9D-8628-BFB405DDACCA}" dt="2024-02-13T18:31:35.256" v="3017" actId="962"/>
          <ac:picMkLst>
            <pc:docMk/>
            <pc:sldMk cId="3060551338" sldId="277"/>
            <ac:picMk id="5" creationId="{F44CDC33-815C-48F4-905B-BE134A712653}"/>
          </ac:picMkLst>
        </pc:picChg>
      </pc:sldChg>
      <pc:sldChg chg="modSp mod">
        <pc:chgData name="Allison, Tyler Jordan" userId="014b1eed-9f13-4454-9b47-5c3ba3d90905" providerId="ADAL" clId="{B25C690C-AA06-4E9D-8628-BFB405DDACCA}" dt="2024-02-13T18:34:57.956" v="3279" actId="962"/>
        <pc:sldMkLst>
          <pc:docMk/>
          <pc:sldMk cId="2568575973" sldId="278"/>
        </pc:sldMkLst>
        <pc:picChg chg="mod">
          <ac:chgData name="Allison, Tyler Jordan" userId="014b1eed-9f13-4454-9b47-5c3ba3d90905" providerId="ADAL" clId="{B25C690C-AA06-4E9D-8628-BFB405DDACCA}" dt="2024-02-13T18:34:57.956" v="3279" actId="962"/>
          <ac:picMkLst>
            <pc:docMk/>
            <pc:sldMk cId="2568575973" sldId="278"/>
            <ac:picMk id="5" creationId="{2F73E0AA-BEE9-40F5-9FE7-844B823057F2}"/>
          </ac:picMkLst>
        </pc:picChg>
      </pc:sldChg>
      <pc:sldChg chg="modSp mod">
        <pc:chgData name="Allison, Tyler Jordan" userId="014b1eed-9f13-4454-9b47-5c3ba3d90905" providerId="ADAL" clId="{B25C690C-AA06-4E9D-8628-BFB405DDACCA}" dt="2024-02-13T18:42:22.355" v="4822" actId="962"/>
        <pc:sldMkLst>
          <pc:docMk/>
          <pc:sldMk cId="72287465" sldId="279"/>
        </pc:sldMkLst>
        <pc:picChg chg="mod">
          <ac:chgData name="Allison, Tyler Jordan" userId="014b1eed-9f13-4454-9b47-5c3ba3d90905" providerId="ADAL" clId="{B25C690C-AA06-4E9D-8628-BFB405DDACCA}" dt="2024-02-13T18:42:22.355" v="4822" actId="962"/>
          <ac:picMkLst>
            <pc:docMk/>
            <pc:sldMk cId="72287465" sldId="279"/>
            <ac:picMk id="5" creationId="{CF7C35A6-69C1-407A-9022-EFD5955D011B}"/>
          </ac:picMkLst>
        </pc:picChg>
      </pc:sldChg>
      <pc:sldChg chg="modSp mod">
        <pc:chgData name="Allison, Tyler Jordan" userId="014b1eed-9f13-4454-9b47-5c3ba3d90905" providerId="ADAL" clId="{B25C690C-AA06-4E9D-8628-BFB405DDACCA}" dt="2024-02-13T18:47:20.527" v="5258" actId="962"/>
        <pc:sldMkLst>
          <pc:docMk/>
          <pc:sldMk cId="4069999453" sldId="280"/>
        </pc:sldMkLst>
        <pc:picChg chg="mod">
          <ac:chgData name="Allison, Tyler Jordan" userId="014b1eed-9f13-4454-9b47-5c3ba3d90905" providerId="ADAL" clId="{B25C690C-AA06-4E9D-8628-BFB405DDACCA}" dt="2024-02-13T18:47:20.527" v="5258" actId="962"/>
          <ac:picMkLst>
            <pc:docMk/>
            <pc:sldMk cId="4069999453" sldId="280"/>
            <ac:picMk id="5" creationId="{0EC4CBA2-4ECC-45DD-95A2-A89DE7E65428}"/>
          </ac:picMkLst>
        </pc:picChg>
      </pc:sldChg>
      <pc:sldChg chg="modSp mod">
        <pc:chgData name="Allison, Tyler Jordan" userId="014b1eed-9f13-4454-9b47-5c3ba3d90905" providerId="ADAL" clId="{B25C690C-AA06-4E9D-8628-BFB405DDACCA}" dt="2024-02-13T18:43:23.201" v="5064" actId="962"/>
        <pc:sldMkLst>
          <pc:docMk/>
          <pc:sldMk cId="2752352838" sldId="281"/>
        </pc:sldMkLst>
        <pc:picChg chg="mod">
          <ac:chgData name="Allison, Tyler Jordan" userId="014b1eed-9f13-4454-9b47-5c3ba3d90905" providerId="ADAL" clId="{B25C690C-AA06-4E9D-8628-BFB405DDACCA}" dt="2024-02-13T18:43:23.201" v="5064" actId="962"/>
          <ac:picMkLst>
            <pc:docMk/>
            <pc:sldMk cId="2752352838" sldId="281"/>
            <ac:picMk id="4" creationId="{8943F401-1AA7-4845-A076-47994E6ACF6A}"/>
          </ac:picMkLst>
        </pc:picChg>
      </pc:sldChg>
      <pc:sldChg chg="modSp mod">
        <pc:chgData name="Allison, Tyler Jordan" userId="014b1eed-9f13-4454-9b47-5c3ba3d90905" providerId="ADAL" clId="{B25C690C-AA06-4E9D-8628-BFB405DDACCA}" dt="2024-02-13T18:48:37.915" v="5414" actId="962"/>
        <pc:sldMkLst>
          <pc:docMk/>
          <pc:sldMk cId="2120859180" sldId="282"/>
        </pc:sldMkLst>
        <pc:picChg chg="mod">
          <ac:chgData name="Allison, Tyler Jordan" userId="014b1eed-9f13-4454-9b47-5c3ba3d90905" providerId="ADAL" clId="{B25C690C-AA06-4E9D-8628-BFB405DDACCA}" dt="2024-02-13T18:48:37.915" v="5414" actId="962"/>
          <ac:picMkLst>
            <pc:docMk/>
            <pc:sldMk cId="2120859180" sldId="282"/>
            <ac:picMk id="5" creationId="{7C2A4EB4-5F7F-4D18-9F7B-B91A682ACB1F}"/>
          </ac:picMkLst>
        </pc:picChg>
      </pc:sldChg>
      <pc:sldChg chg="modSp mod">
        <pc:chgData name="Allison, Tyler Jordan" userId="014b1eed-9f13-4454-9b47-5c3ba3d90905" providerId="ADAL" clId="{B25C690C-AA06-4E9D-8628-BFB405DDACCA}" dt="2024-02-13T17:26:39.379" v="367" actId="962"/>
        <pc:sldMkLst>
          <pc:docMk/>
          <pc:sldMk cId="843347284" sldId="283"/>
        </pc:sldMkLst>
        <pc:picChg chg="mod">
          <ac:chgData name="Allison, Tyler Jordan" userId="014b1eed-9f13-4454-9b47-5c3ba3d90905" providerId="ADAL" clId="{B25C690C-AA06-4E9D-8628-BFB405DDACCA}" dt="2024-02-13T17:26:39.379" v="367" actId="962"/>
          <ac:picMkLst>
            <pc:docMk/>
            <pc:sldMk cId="843347284" sldId="283"/>
            <ac:picMk id="5" creationId="{9802EEB8-713D-4323-8E54-EFDF67E33B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C94-CA95-4BD4-9BDB-198CD272E7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5631A-6928-4F07-990C-BC37E354A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DC079B-3800-45E8-A5F4-3A3E579AD8B8}"/>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E12B7747-CAB8-4CA1-AA66-BDFB9C139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AE5C0-CAE7-4F91-8913-B7120765C210}"/>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94328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4846-3AF6-44D3-AA39-6AC079697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7F25A-AD90-4877-93F8-4D78ACAD13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78E40-3740-4206-811D-13D7AFC7DF63}"/>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E46E3CDA-8D6F-4810-85AA-F57A31670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AC14D-5754-4581-A5BA-996EF0C54332}"/>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325261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83C67-50B6-49A7-9769-14DDD9E7DF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01E39-8E91-4664-83E5-CBD77FC972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096E6-792C-499E-8D77-69414FA57ECA}"/>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6CED2153-1C0B-4CE4-A368-8F7685170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B7D35-9FDF-4C6A-8FFD-0EEF7F155DAA}"/>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353947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33F2-060E-41EF-8BF1-183BE4131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BAA7D-4539-4AAF-8C64-57A204FCAA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F6F5C-1345-4E68-B1AC-373E11CE0076}"/>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F5F08B36-01D7-47BF-A53E-09D4B1475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08558-6182-4061-936E-04E3D71CDFD3}"/>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185722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0C9E-186A-4DFF-99F2-9FE5CA5E5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5CCA6-D3E6-4406-9B33-76281E346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636E8C-E023-413F-AFFD-96D39CD71EF9}"/>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218BDBA0-4C57-438E-881B-C885FF10C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C245B-BFEB-4D45-B57A-AF5DAD73C8F9}"/>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181893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2E97-EF4C-46DE-90D4-4644B72A3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2FC07-2B85-4ECC-A485-F8F944B376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A378D-602E-4A8E-ADC2-F122CACABA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E36377-0292-45DD-AAB0-7C4A5C6B4BE5}"/>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6" name="Footer Placeholder 5">
            <a:extLst>
              <a:ext uri="{FF2B5EF4-FFF2-40B4-BE49-F238E27FC236}">
                <a16:creationId xmlns:a16="http://schemas.microsoft.com/office/drawing/2014/main" id="{020735F5-7D77-48D1-809F-72781250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F1878-DEC5-42D2-900C-C2DA3D30A5D0}"/>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187147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4298-E8A8-4540-B638-610968D14B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2EC60-A986-4DC9-BCA3-895824B92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94AAA0-BC25-460F-A06A-13CA40DD4E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ECB4A-178D-4513-895C-12F9651FC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6BA25C-FA0A-494C-8CE4-B406BE510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03AC3-E0AF-413D-9DD7-3FC5EEC688AD}"/>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8" name="Footer Placeholder 7">
            <a:extLst>
              <a:ext uri="{FF2B5EF4-FFF2-40B4-BE49-F238E27FC236}">
                <a16:creationId xmlns:a16="http://schemas.microsoft.com/office/drawing/2014/main" id="{0A197BD8-5210-48C5-8004-49C78D3239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5798A0-2D27-43A9-BAFA-EA7AC1BA34FF}"/>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196970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0775-0A0C-4286-92B3-62C655BDF5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01C42-BADC-4523-B22A-F36E68746B3D}"/>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4" name="Footer Placeholder 3">
            <a:extLst>
              <a:ext uri="{FF2B5EF4-FFF2-40B4-BE49-F238E27FC236}">
                <a16:creationId xmlns:a16="http://schemas.microsoft.com/office/drawing/2014/main" id="{C913CECE-9802-4E47-89EE-F887359538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B1D4E-4C8A-4674-99F0-179D2FF6D9FC}"/>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47585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CE9E6-9790-40A3-BC76-81AF4850B76A}"/>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3" name="Footer Placeholder 2">
            <a:extLst>
              <a:ext uri="{FF2B5EF4-FFF2-40B4-BE49-F238E27FC236}">
                <a16:creationId xmlns:a16="http://schemas.microsoft.com/office/drawing/2014/main" id="{04679AFE-6A92-4F73-8071-CCBBDD199C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3BE1D0-09B5-44FC-9DE7-ABF20F618AF6}"/>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131110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02FF-86FC-463A-B13F-D37C1DC38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B24CB-2550-4857-9F5B-63787EA40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C1158-2B4A-4BD2-834B-5BBCFD12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1A49BC-9DDE-40FF-8B8F-1AEC928CFBAD}"/>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6" name="Footer Placeholder 5">
            <a:extLst>
              <a:ext uri="{FF2B5EF4-FFF2-40B4-BE49-F238E27FC236}">
                <a16:creationId xmlns:a16="http://schemas.microsoft.com/office/drawing/2014/main" id="{F3DBCC1C-B436-47A4-9E84-762050E52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5F6A-1521-4F52-B1C5-19F2CA6535AC}"/>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22968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7A40-2D97-4B8A-8BA2-07E6E02E9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16957-93EF-4A26-841C-168AF72EA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DF94B-55C0-4B8D-84D1-0365C44A4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EE9122-CE66-4BED-BD16-A80A4F666B12}"/>
              </a:ext>
            </a:extLst>
          </p:cNvPr>
          <p:cNvSpPr>
            <a:spLocks noGrp="1"/>
          </p:cNvSpPr>
          <p:nvPr>
            <p:ph type="dt" sz="half" idx="10"/>
          </p:nvPr>
        </p:nvSpPr>
        <p:spPr/>
        <p:txBody>
          <a:bodyPr/>
          <a:lstStyle/>
          <a:p>
            <a:fld id="{D57527B2-D697-4128-9510-B9B72822BA6A}" type="datetimeFigureOut">
              <a:rPr lang="en-US" smtClean="0"/>
              <a:t>2/13/2024</a:t>
            </a:fld>
            <a:endParaRPr lang="en-US"/>
          </a:p>
        </p:txBody>
      </p:sp>
      <p:sp>
        <p:nvSpPr>
          <p:cNvPr id="6" name="Footer Placeholder 5">
            <a:extLst>
              <a:ext uri="{FF2B5EF4-FFF2-40B4-BE49-F238E27FC236}">
                <a16:creationId xmlns:a16="http://schemas.microsoft.com/office/drawing/2014/main" id="{D9B99C8D-850A-4D9E-B119-CA73AACF1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5CA9A-5A06-4236-868C-1736DA69573A}"/>
              </a:ext>
            </a:extLst>
          </p:cNvPr>
          <p:cNvSpPr>
            <a:spLocks noGrp="1"/>
          </p:cNvSpPr>
          <p:nvPr>
            <p:ph type="sldNum" sz="quarter" idx="12"/>
          </p:nvPr>
        </p:nvSpPr>
        <p:spPr/>
        <p:txBody>
          <a:bodyPr/>
          <a:lstStyle/>
          <a:p>
            <a:fld id="{34A91324-D92E-4E9A-90C0-27AED018AE8F}" type="slidenum">
              <a:rPr lang="en-US" smtClean="0"/>
              <a:t>‹#›</a:t>
            </a:fld>
            <a:endParaRPr lang="en-US"/>
          </a:p>
        </p:txBody>
      </p:sp>
    </p:spTree>
    <p:extLst>
      <p:ext uri="{BB962C8B-B14F-4D97-AF65-F5344CB8AC3E}">
        <p14:creationId xmlns:p14="http://schemas.microsoft.com/office/powerpoint/2010/main" val="322495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ACED4-C2A8-4D6C-9B2B-298985B84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D36C4-D877-4E0C-9871-04A5853B0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C5287-1E18-4BBE-817B-71A463C75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27B2-D697-4128-9510-B9B72822BA6A}" type="datetimeFigureOut">
              <a:rPr lang="en-US" smtClean="0"/>
              <a:t>2/13/2024</a:t>
            </a:fld>
            <a:endParaRPr lang="en-US"/>
          </a:p>
        </p:txBody>
      </p:sp>
      <p:sp>
        <p:nvSpPr>
          <p:cNvPr id="5" name="Footer Placeholder 4">
            <a:extLst>
              <a:ext uri="{FF2B5EF4-FFF2-40B4-BE49-F238E27FC236}">
                <a16:creationId xmlns:a16="http://schemas.microsoft.com/office/drawing/2014/main" id="{51C32179-6A7C-4962-BF10-026954C0F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052BE-5B9E-4765-A0FB-1BF6241DC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1324-D92E-4E9A-90C0-27AED018AE8F}" type="slidenum">
              <a:rPr lang="en-US" smtClean="0"/>
              <a:t>‹#›</a:t>
            </a:fld>
            <a:endParaRPr lang="en-US"/>
          </a:p>
        </p:txBody>
      </p:sp>
    </p:spTree>
    <p:extLst>
      <p:ext uri="{BB962C8B-B14F-4D97-AF65-F5344CB8AC3E}">
        <p14:creationId xmlns:p14="http://schemas.microsoft.com/office/powerpoint/2010/main" val="181643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etowne@iupui.edu" TargetMode="External"/><Relationship Id="rId2" Type="http://schemas.openxmlformats.org/officeDocument/2006/relationships/hyperlink" Target="mailto:speccoll@iupui.edu"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BD5B-6F69-45FD-A6E4-3A2A92A89E53}"/>
              </a:ext>
            </a:extLst>
          </p:cNvPr>
          <p:cNvSpPr>
            <a:spLocks noGrp="1"/>
          </p:cNvSpPr>
          <p:nvPr>
            <p:ph type="ctrTitle"/>
          </p:nvPr>
        </p:nvSpPr>
        <p:spPr/>
        <p:txBody>
          <a:bodyPr>
            <a:normAutofit/>
          </a:bodyPr>
          <a:lstStyle/>
          <a:p>
            <a:r>
              <a:rPr lang="en-US" dirty="0"/>
              <a:t>“What’s in a Name?”</a:t>
            </a:r>
            <a:br>
              <a:rPr lang="en-US" dirty="0"/>
            </a:br>
            <a:r>
              <a:rPr lang="en-US" sz="4900" dirty="0"/>
              <a:t>Stories about Named Buildings on the IUPUI Campus</a:t>
            </a:r>
          </a:p>
        </p:txBody>
      </p:sp>
      <p:sp>
        <p:nvSpPr>
          <p:cNvPr id="3" name="Subtitle 2">
            <a:extLst>
              <a:ext uri="{FF2B5EF4-FFF2-40B4-BE49-F238E27FC236}">
                <a16:creationId xmlns:a16="http://schemas.microsoft.com/office/drawing/2014/main" id="{F820F060-5895-4811-9BAF-CAACB6D77F71}"/>
              </a:ext>
            </a:extLst>
          </p:cNvPr>
          <p:cNvSpPr>
            <a:spLocks noGrp="1"/>
          </p:cNvSpPr>
          <p:nvPr>
            <p:ph type="subTitle" idx="1"/>
          </p:nvPr>
        </p:nvSpPr>
        <p:spPr/>
        <p:txBody>
          <a:bodyPr/>
          <a:lstStyle/>
          <a:p>
            <a:r>
              <a:rPr lang="en-US" dirty="0"/>
              <a:t>Stephen E. Towne</a:t>
            </a:r>
          </a:p>
          <a:p>
            <a:r>
              <a:rPr lang="en-US" dirty="0"/>
              <a:t>IUPUI Special Collections and Archives</a:t>
            </a:r>
          </a:p>
          <a:p>
            <a:r>
              <a:rPr lang="en-US" dirty="0"/>
              <a:t>University Library</a:t>
            </a:r>
          </a:p>
        </p:txBody>
      </p:sp>
      <p:sp>
        <p:nvSpPr>
          <p:cNvPr id="4" name="TextBox 3">
            <a:extLst>
              <a:ext uri="{FF2B5EF4-FFF2-40B4-BE49-F238E27FC236}">
                <a16:creationId xmlns:a16="http://schemas.microsoft.com/office/drawing/2014/main" id="{6C6A1CEE-52D5-44D0-9022-91752F5C40F7}"/>
              </a:ext>
            </a:extLst>
          </p:cNvPr>
          <p:cNvSpPr txBox="1"/>
          <p:nvPr/>
        </p:nvSpPr>
        <p:spPr>
          <a:xfrm>
            <a:off x="1669774" y="6221896"/>
            <a:ext cx="8865704" cy="646331"/>
          </a:xfrm>
          <a:prstGeom prst="rect">
            <a:avLst/>
          </a:prstGeom>
          <a:noFill/>
        </p:spPr>
        <p:txBody>
          <a:bodyPr wrap="square" rtlCol="0">
            <a:spAutoFit/>
          </a:bodyPr>
          <a:lstStyle/>
          <a:p>
            <a:r>
              <a:rPr lang="en-US" dirty="0"/>
              <a:t>What’s in a name? That which we call a rose/By any other name would smell as sweet. </a:t>
            </a:r>
          </a:p>
          <a:p>
            <a:pPr algn="ctr"/>
            <a:r>
              <a:rPr lang="en-US" dirty="0"/>
              <a:t>W. Shakespeare, </a:t>
            </a:r>
            <a:r>
              <a:rPr lang="en-US" i="1" dirty="0"/>
              <a:t>Romeo and Juliet</a:t>
            </a:r>
            <a:r>
              <a:rPr lang="en-US" dirty="0"/>
              <a:t>, Act II, scene ii</a:t>
            </a:r>
          </a:p>
        </p:txBody>
      </p:sp>
    </p:spTree>
    <p:extLst>
      <p:ext uri="{BB962C8B-B14F-4D97-AF65-F5344CB8AC3E}">
        <p14:creationId xmlns:p14="http://schemas.microsoft.com/office/powerpoint/2010/main" val="1497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AB08-428B-4EF2-92D2-2C92C5BF3A0B}"/>
              </a:ext>
            </a:extLst>
          </p:cNvPr>
          <p:cNvSpPr>
            <a:spLocks noGrp="1"/>
          </p:cNvSpPr>
          <p:nvPr>
            <p:ph type="title"/>
          </p:nvPr>
        </p:nvSpPr>
        <p:spPr/>
        <p:txBody>
          <a:bodyPr>
            <a:normAutofit/>
          </a:bodyPr>
          <a:lstStyle/>
          <a:p>
            <a:pPr algn="ctr"/>
            <a:r>
              <a:rPr lang="en-US" sz="2000" dirty="0"/>
              <a:t>Joseph Taylor speaking at groundbreaking ceremonies for Cavanaugh Hall, September 4, 1968</a:t>
            </a:r>
            <a:br>
              <a:rPr lang="en-US" sz="2000" dirty="0"/>
            </a:br>
            <a:r>
              <a:rPr lang="en-US" sz="1100" dirty="0"/>
              <a:t>UA024_PB01_0081</a:t>
            </a:r>
          </a:p>
        </p:txBody>
      </p:sp>
      <p:pic>
        <p:nvPicPr>
          <p:cNvPr id="5" name="Content Placeholder 4" descr="Joseph Taylor speaking behind a podium for a group of people.">
            <a:extLst>
              <a:ext uri="{FF2B5EF4-FFF2-40B4-BE49-F238E27FC236}">
                <a16:creationId xmlns:a16="http://schemas.microsoft.com/office/drawing/2014/main" id="{DB45552D-F529-487D-A132-563FBE7E1A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931" y="1282148"/>
            <a:ext cx="6871315" cy="5556320"/>
          </a:xfrm>
        </p:spPr>
      </p:pic>
    </p:spTree>
    <p:extLst>
      <p:ext uri="{BB962C8B-B14F-4D97-AF65-F5344CB8AC3E}">
        <p14:creationId xmlns:p14="http://schemas.microsoft.com/office/powerpoint/2010/main" val="240515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C6E2-4F48-405E-881A-8DA6D4CAD432}"/>
              </a:ext>
            </a:extLst>
          </p:cNvPr>
          <p:cNvSpPr>
            <a:spLocks noGrp="1"/>
          </p:cNvSpPr>
          <p:nvPr>
            <p:ph type="title"/>
          </p:nvPr>
        </p:nvSpPr>
        <p:spPr/>
        <p:txBody>
          <a:bodyPr>
            <a:normAutofit/>
          </a:bodyPr>
          <a:lstStyle/>
          <a:p>
            <a:pPr algn="ctr"/>
            <a:r>
              <a:rPr lang="en-US" sz="2000" dirty="0"/>
              <a:t>Cavanaugh Hall under construction, ca. 1970</a:t>
            </a:r>
            <a:br>
              <a:rPr lang="en-US" sz="2000" dirty="0"/>
            </a:br>
            <a:r>
              <a:rPr lang="en-US" sz="1100" dirty="0"/>
              <a:t>UA24-003576</a:t>
            </a:r>
          </a:p>
        </p:txBody>
      </p:sp>
      <p:pic>
        <p:nvPicPr>
          <p:cNvPr id="5" name="Content Placeholder 4" descr="A construction worker helping with building Cavanaugh Hall, shown in the background.">
            <a:extLst>
              <a:ext uri="{FF2B5EF4-FFF2-40B4-BE49-F238E27FC236}">
                <a16:creationId xmlns:a16="http://schemas.microsoft.com/office/drawing/2014/main" id="{76EA486B-65DC-49AD-BC5C-298FF339B0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3448" y="1540566"/>
            <a:ext cx="3933056" cy="5506278"/>
          </a:xfrm>
        </p:spPr>
      </p:pic>
    </p:spTree>
    <p:extLst>
      <p:ext uri="{BB962C8B-B14F-4D97-AF65-F5344CB8AC3E}">
        <p14:creationId xmlns:p14="http://schemas.microsoft.com/office/powerpoint/2010/main" val="299318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3583-CC5E-40A5-ABDB-621E6B502CB9}"/>
              </a:ext>
            </a:extLst>
          </p:cNvPr>
          <p:cNvSpPr>
            <a:spLocks noGrp="1"/>
          </p:cNvSpPr>
          <p:nvPr>
            <p:ph type="title"/>
          </p:nvPr>
        </p:nvSpPr>
        <p:spPr/>
        <p:txBody>
          <a:bodyPr/>
          <a:lstStyle/>
          <a:p>
            <a:pPr algn="ctr"/>
            <a:r>
              <a:rPr lang="en-US" dirty="0"/>
              <a:t>Persons for further investigation</a:t>
            </a:r>
          </a:p>
        </p:txBody>
      </p:sp>
      <p:sp>
        <p:nvSpPr>
          <p:cNvPr id="3" name="Content Placeholder 2">
            <a:extLst>
              <a:ext uri="{FF2B5EF4-FFF2-40B4-BE49-F238E27FC236}">
                <a16:creationId xmlns:a16="http://schemas.microsoft.com/office/drawing/2014/main" id="{E70B72BC-B294-43AE-83B1-36911AE53E64}"/>
              </a:ext>
            </a:extLst>
          </p:cNvPr>
          <p:cNvSpPr>
            <a:spLocks noGrp="1"/>
          </p:cNvSpPr>
          <p:nvPr>
            <p:ph idx="1"/>
          </p:nvPr>
        </p:nvSpPr>
        <p:spPr/>
        <p:txBody>
          <a:bodyPr/>
          <a:lstStyle/>
          <a:p>
            <a:r>
              <a:rPr lang="en-US" dirty="0" err="1"/>
              <a:t>Aldred</a:t>
            </a:r>
            <a:r>
              <a:rPr lang="en-US" dirty="0"/>
              <a:t> Scott Warthin, for whom Warthin House in Riverwalk is named</a:t>
            </a:r>
          </a:p>
          <a:p>
            <a:r>
              <a:rPr lang="en-US" dirty="0"/>
              <a:t>Charles P. Emerson, for whom Emerson Hall is named</a:t>
            </a:r>
          </a:p>
          <a:p>
            <a:r>
              <a:rPr lang="en-US" dirty="0"/>
              <a:t>Isaac Blackford, for whom Blackford House in Riverwalk is named</a:t>
            </a:r>
          </a:p>
          <a:p>
            <a:r>
              <a:rPr lang="en-US" dirty="0"/>
              <a:t>Lawrence W. </a:t>
            </a:r>
            <a:r>
              <a:rPr lang="en-US" dirty="0" err="1"/>
              <a:t>Inlow</a:t>
            </a:r>
            <a:r>
              <a:rPr lang="en-US" dirty="0"/>
              <a:t>, for whom </a:t>
            </a:r>
            <a:r>
              <a:rPr lang="en-US" dirty="0" err="1"/>
              <a:t>Inlow</a:t>
            </a:r>
            <a:r>
              <a:rPr lang="en-US" dirty="0"/>
              <a:t> Hall is named</a:t>
            </a:r>
          </a:p>
          <a:p>
            <a:endParaRPr lang="en-US" dirty="0"/>
          </a:p>
        </p:txBody>
      </p:sp>
    </p:spTree>
    <p:extLst>
      <p:ext uri="{BB962C8B-B14F-4D97-AF65-F5344CB8AC3E}">
        <p14:creationId xmlns:p14="http://schemas.microsoft.com/office/powerpoint/2010/main" val="47823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350B-5A7D-44A0-84FA-4A406C193A9D}"/>
              </a:ext>
            </a:extLst>
          </p:cNvPr>
          <p:cNvSpPr>
            <a:spLocks noGrp="1"/>
          </p:cNvSpPr>
          <p:nvPr>
            <p:ph type="title"/>
          </p:nvPr>
        </p:nvSpPr>
        <p:spPr/>
        <p:txBody>
          <a:bodyPr>
            <a:normAutofit/>
          </a:bodyPr>
          <a:lstStyle/>
          <a:p>
            <a:pPr algn="ctr"/>
            <a:r>
              <a:rPr lang="en-US" sz="2000" dirty="0"/>
              <a:t>Warthin Apartments for married students, 1958</a:t>
            </a:r>
            <a:br>
              <a:rPr lang="en-US" sz="2000" dirty="0"/>
            </a:br>
            <a:r>
              <a:rPr lang="en-US" sz="1100" dirty="0"/>
              <a:t>UA24-004670n</a:t>
            </a:r>
            <a:r>
              <a:rPr lang="en-US" sz="2000" dirty="0"/>
              <a:t> </a:t>
            </a:r>
          </a:p>
        </p:txBody>
      </p:sp>
      <p:pic>
        <p:nvPicPr>
          <p:cNvPr id="5" name="Content Placeholder 4" descr="Cars parked in the parking lot of the Warthin Apartments.">
            <a:extLst>
              <a:ext uri="{FF2B5EF4-FFF2-40B4-BE49-F238E27FC236}">
                <a16:creationId xmlns:a16="http://schemas.microsoft.com/office/drawing/2014/main" id="{33DB0DA1-D280-484A-82D5-7B76FF380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143" y="1281146"/>
            <a:ext cx="6931274" cy="5559461"/>
          </a:xfrm>
        </p:spPr>
      </p:pic>
    </p:spTree>
    <p:extLst>
      <p:ext uri="{BB962C8B-B14F-4D97-AF65-F5344CB8AC3E}">
        <p14:creationId xmlns:p14="http://schemas.microsoft.com/office/powerpoint/2010/main" val="269275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3973-88E7-49D4-BC84-610D9CA75041}"/>
              </a:ext>
            </a:extLst>
          </p:cNvPr>
          <p:cNvSpPr>
            <a:spLocks noGrp="1"/>
          </p:cNvSpPr>
          <p:nvPr>
            <p:ph type="title"/>
          </p:nvPr>
        </p:nvSpPr>
        <p:spPr/>
        <p:txBody>
          <a:bodyPr>
            <a:normAutofit/>
          </a:bodyPr>
          <a:lstStyle/>
          <a:p>
            <a:pPr algn="ctr"/>
            <a:r>
              <a:rPr lang="en-US" sz="2000" dirty="0"/>
              <a:t>Staff planting shrubs near Warthin Apartments, ca. 1960s</a:t>
            </a:r>
            <a:br>
              <a:rPr lang="en-US" sz="2000" dirty="0"/>
            </a:br>
            <a:r>
              <a:rPr lang="en-US" sz="1100" dirty="0"/>
              <a:t>UA24_PB01_0658N</a:t>
            </a:r>
          </a:p>
        </p:txBody>
      </p:sp>
      <p:pic>
        <p:nvPicPr>
          <p:cNvPr id="5" name="Content Placeholder 4" descr="Shrubs being planted into the soil around the Warthin Apartments.">
            <a:extLst>
              <a:ext uri="{FF2B5EF4-FFF2-40B4-BE49-F238E27FC236}">
                <a16:creationId xmlns:a16="http://schemas.microsoft.com/office/drawing/2014/main" id="{DFC5A806-2555-45CF-AC2D-EC7B4D5FB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755" y="1690688"/>
            <a:ext cx="5106651" cy="5162007"/>
          </a:xfrm>
        </p:spPr>
      </p:pic>
    </p:spTree>
    <p:extLst>
      <p:ext uri="{BB962C8B-B14F-4D97-AF65-F5344CB8AC3E}">
        <p14:creationId xmlns:p14="http://schemas.microsoft.com/office/powerpoint/2010/main" val="410746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5E17-9A9D-496E-89A7-08728AF2FF32}"/>
              </a:ext>
            </a:extLst>
          </p:cNvPr>
          <p:cNvSpPr>
            <a:spLocks noGrp="1"/>
          </p:cNvSpPr>
          <p:nvPr>
            <p:ph type="title"/>
          </p:nvPr>
        </p:nvSpPr>
        <p:spPr/>
        <p:txBody>
          <a:bodyPr/>
          <a:lstStyle/>
          <a:p>
            <a:pPr algn="ctr"/>
            <a:r>
              <a:rPr lang="en-US" dirty="0" err="1"/>
              <a:t>Aldred</a:t>
            </a:r>
            <a:r>
              <a:rPr lang="en-US" dirty="0"/>
              <a:t> Scott Warthin</a:t>
            </a:r>
            <a:br>
              <a:rPr lang="en-US" dirty="0"/>
            </a:br>
            <a:r>
              <a:rPr lang="en-US" dirty="0"/>
              <a:t>(1866-1931)</a:t>
            </a:r>
          </a:p>
        </p:txBody>
      </p:sp>
      <p:pic>
        <p:nvPicPr>
          <p:cNvPr id="5" name="Content Placeholder 4" descr="A black and white image of Aldred Scott Warthin with a suit on, posing for a picture.">
            <a:extLst>
              <a:ext uri="{FF2B5EF4-FFF2-40B4-BE49-F238E27FC236}">
                <a16:creationId xmlns:a16="http://schemas.microsoft.com/office/drawing/2014/main" id="{494D857F-8FE1-4048-8F04-553371D51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3278" y="1683085"/>
            <a:ext cx="3886200" cy="5199345"/>
          </a:xfrm>
        </p:spPr>
      </p:pic>
    </p:spTree>
    <p:extLst>
      <p:ext uri="{BB962C8B-B14F-4D97-AF65-F5344CB8AC3E}">
        <p14:creationId xmlns:p14="http://schemas.microsoft.com/office/powerpoint/2010/main" val="253317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17A5-BF2D-44DE-B9F9-B91B03C86695}"/>
              </a:ext>
            </a:extLst>
          </p:cNvPr>
          <p:cNvSpPr>
            <a:spLocks noGrp="1"/>
          </p:cNvSpPr>
          <p:nvPr>
            <p:ph type="title"/>
          </p:nvPr>
        </p:nvSpPr>
        <p:spPr/>
        <p:txBody>
          <a:bodyPr>
            <a:normAutofit/>
          </a:bodyPr>
          <a:lstStyle/>
          <a:p>
            <a:pPr algn="ctr"/>
            <a:r>
              <a:rPr lang="en-US" sz="2000" dirty="0"/>
              <a:t>Excerpt from Warthin’s pamphlet, </a:t>
            </a:r>
            <a:r>
              <a:rPr lang="en-US" sz="2000" i="1" dirty="0"/>
              <a:t>The Creed of a Biologist</a:t>
            </a:r>
            <a:r>
              <a:rPr lang="en-US" sz="2000" dirty="0"/>
              <a:t> (1930)</a:t>
            </a:r>
          </a:p>
        </p:txBody>
      </p:sp>
      <p:sp>
        <p:nvSpPr>
          <p:cNvPr id="3" name="Content Placeholder 2">
            <a:extLst>
              <a:ext uri="{FF2B5EF4-FFF2-40B4-BE49-F238E27FC236}">
                <a16:creationId xmlns:a16="http://schemas.microsoft.com/office/drawing/2014/main" id="{FC3D9F9B-1E8D-4FDA-8C81-F9A008B13F0B}"/>
              </a:ext>
            </a:extLst>
          </p:cNvPr>
          <p:cNvSpPr>
            <a:spLocks noGrp="1"/>
          </p:cNvSpPr>
          <p:nvPr>
            <p:ph idx="1"/>
          </p:nvPr>
        </p:nvSpPr>
        <p:spPr/>
        <p:txBody>
          <a:bodyPr/>
          <a:lstStyle/>
          <a:p>
            <a:endParaRPr lang="en-US" dirty="0"/>
          </a:p>
        </p:txBody>
      </p:sp>
      <p:pic>
        <p:nvPicPr>
          <p:cNvPr id="4" name="Picture 3" descr="The excerpt states, &quot;to the scientific mind of today what greater untruth can there be than that expressed in the statement in the Declaration of Independence that all men are created free and equal. We know today that no two living human individuals are exactly alike or have an equal protoplasmic value.&quot;">
            <a:extLst>
              <a:ext uri="{FF2B5EF4-FFF2-40B4-BE49-F238E27FC236}">
                <a16:creationId xmlns:a16="http://schemas.microsoft.com/office/drawing/2014/main" id="{C38690F4-9639-45F8-97FC-6F81E5848E82}"/>
              </a:ext>
            </a:extLst>
          </p:cNvPr>
          <p:cNvPicPr>
            <a:picLocks noChangeAspect="1"/>
          </p:cNvPicPr>
          <p:nvPr/>
        </p:nvPicPr>
        <p:blipFill>
          <a:blip r:embed="rId2"/>
          <a:stretch>
            <a:fillRect/>
          </a:stretch>
        </p:blipFill>
        <p:spPr>
          <a:xfrm>
            <a:off x="2156791" y="1328737"/>
            <a:ext cx="8013307" cy="5258732"/>
          </a:xfrm>
          <a:prstGeom prst="rect">
            <a:avLst/>
          </a:prstGeom>
        </p:spPr>
      </p:pic>
    </p:spTree>
    <p:extLst>
      <p:ext uri="{BB962C8B-B14F-4D97-AF65-F5344CB8AC3E}">
        <p14:creationId xmlns:p14="http://schemas.microsoft.com/office/powerpoint/2010/main" val="413491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E866-E06F-45E7-8948-946045AB6C91}"/>
              </a:ext>
            </a:extLst>
          </p:cNvPr>
          <p:cNvSpPr>
            <a:spLocks noGrp="1"/>
          </p:cNvSpPr>
          <p:nvPr>
            <p:ph type="title"/>
          </p:nvPr>
        </p:nvSpPr>
        <p:spPr/>
        <p:txBody>
          <a:bodyPr>
            <a:normAutofit/>
          </a:bodyPr>
          <a:lstStyle/>
          <a:p>
            <a:pPr algn="ctr"/>
            <a:r>
              <a:rPr lang="en-US" sz="2000" dirty="0"/>
              <a:t>Riverwalk Apartments, 2006</a:t>
            </a:r>
            <a:br>
              <a:rPr lang="en-US" sz="2000" dirty="0"/>
            </a:br>
            <a:r>
              <a:rPr lang="en-US" sz="2000" dirty="0"/>
              <a:t>Photo by John R. Gentry, Jr.</a:t>
            </a:r>
            <a:br>
              <a:rPr lang="en-US" sz="2000" dirty="0"/>
            </a:br>
            <a:r>
              <a:rPr lang="en-US" sz="1100" dirty="0"/>
              <a:t>DSC_6355</a:t>
            </a:r>
          </a:p>
        </p:txBody>
      </p:sp>
      <p:pic>
        <p:nvPicPr>
          <p:cNvPr id="5" name="Content Placeholder 4" descr="The Riverwalk Apartments in the foreground of the downtown Indianapolis buildings.">
            <a:extLst>
              <a:ext uri="{FF2B5EF4-FFF2-40B4-BE49-F238E27FC236}">
                <a16:creationId xmlns:a16="http://schemas.microsoft.com/office/drawing/2014/main" id="{A3254090-3CD8-4B57-81A5-115DAF7A5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705" y="1693573"/>
            <a:ext cx="7912110" cy="5155498"/>
          </a:xfrm>
        </p:spPr>
      </p:pic>
    </p:spTree>
    <p:extLst>
      <p:ext uri="{BB962C8B-B14F-4D97-AF65-F5344CB8AC3E}">
        <p14:creationId xmlns:p14="http://schemas.microsoft.com/office/powerpoint/2010/main" val="174754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41CC-C783-4D67-8827-AB74D0F9D6F7}"/>
              </a:ext>
            </a:extLst>
          </p:cNvPr>
          <p:cNvSpPr>
            <a:spLocks noGrp="1"/>
          </p:cNvSpPr>
          <p:nvPr>
            <p:ph type="title"/>
          </p:nvPr>
        </p:nvSpPr>
        <p:spPr/>
        <p:txBody>
          <a:bodyPr>
            <a:normAutofit fontScale="90000"/>
          </a:bodyPr>
          <a:lstStyle/>
          <a:p>
            <a:pPr algn="ctr"/>
            <a:r>
              <a:rPr lang="en-US" sz="2000" dirty="0"/>
              <a:t>Charles P. Emerson (1872-1938)</a:t>
            </a:r>
            <a:br>
              <a:rPr lang="en-US" sz="2000" dirty="0"/>
            </a:br>
            <a:r>
              <a:rPr lang="en-US" sz="2000" dirty="0"/>
              <a:t>Dean, IU School of Medicine 1911-1932</a:t>
            </a:r>
            <a:br>
              <a:rPr lang="en-US" sz="2000" dirty="0"/>
            </a:br>
            <a:r>
              <a:rPr lang="en-US" sz="2000" dirty="0"/>
              <a:t>Photo by Jessie Groves</a:t>
            </a:r>
            <a:br>
              <a:rPr lang="en-US" sz="2000" dirty="0"/>
            </a:br>
            <a:r>
              <a:rPr lang="en-US" sz="1200" dirty="0"/>
              <a:t>UA24-002589</a:t>
            </a:r>
            <a:br>
              <a:rPr lang="en-US" sz="2000" dirty="0"/>
            </a:br>
            <a:endParaRPr lang="en-US" sz="2000" dirty="0"/>
          </a:p>
        </p:txBody>
      </p:sp>
      <p:pic>
        <p:nvPicPr>
          <p:cNvPr id="5" name="Content Placeholder 4" descr="A black and white image of Charles P. Emerson in front of a car.">
            <a:extLst>
              <a:ext uri="{FF2B5EF4-FFF2-40B4-BE49-F238E27FC236}">
                <a16:creationId xmlns:a16="http://schemas.microsoft.com/office/drawing/2014/main" id="{DBC98477-CE3D-4530-A550-C2E59D6A6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1574" y="1456049"/>
            <a:ext cx="3468755" cy="6070324"/>
          </a:xfrm>
        </p:spPr>
      </p:pic>
    </p:spTree>
    <p:extLst>
      <p:ext uri="{BB962C8B-B14F-4D97-AF65-F5344CB8AC3E}">
        <p14:creationId xmlns:p14="http://schemas.microsoft.com/office/powerpoint/2010/main" val="319860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DC24-31DE-4122-BF15-170416EA3215}"/>
              </a:ext>
            </a:extLst>
          </p:cNvPr>
          <p:cNvSpPr>
            <a:spLocks noGrp="1"/>
          </p:cNvSpPr>
          <p:nvPr>
            <p:ph type="title"/>
          </p:nvPr>
        </p:nvSpPr>
        <p:spPr/>
        <p:txBody>
          <a:bodyPr>
            <a:normAutofit/>
          </a:bodyPr>
          <a:lstStyle/>
          <a:p>
            <a:pPr algn="ctr"/>
            <a:r>
              <a:rPr lang="en-US" sz="2000" dirty="0"/>
              <a:t>Charles P. Emerson</a:t>
            </a:r>
            <a:br>
              <a:rPr lang="en-US" sz="2000" dirty="0"/>
            </a:br>
            <a:r>
              <a:rPr lang="en-US" sz="1100" dirty="0"/>
              <a:t>UA24-002590</a:t>
            </a:r>
          </a:p>
        </p:txBody>
      </p:sp>
      <p:pic>
        <p:nvPicPr>
          <p:cNvPr id="5" name="Content Placeholder 4" descr="Charles P. Emerson posing for a picture.">
            <a:extLst>
              <a:ext uri="{FF2B5EF4-FFF2-40B4-BE49-F238E27FC236}">
                <a16:creationId xmlns:a16="http://schemas.microsoft.com/office/drawing/2014/main" id="{F44CDC33-815C-48F4-905B-BE134A7126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6305" y="1620634"/>
            <a:ext cx="3666155" cy="5237365"/>
          </a:xfrm>
        </p:spPr>
      </p:pic>
    </p:spTree>
    <p:extLst>
      <p:ext uri="{BB962C8B-B14F-4D97-AF65-F5344CB8AC3E}">
        <p14:creationId xmlns:p14="http://schemas.microsoft.com/office/powerpoint/2010/main" val="306055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202B-5D70-4B91-90A0-5D10F91C792E}"/>
              </a:ext>
            </a:extLst>
          </p:cNvPr>
          <p:cNvSpPr>
            <a:spLocks noGrp="1"/>
          </p:cNvSpPr>
          <p:nvPr>
            <p:ph type="title"/>
          </p:nvPr>
        </p:nvSpPr>
        <p:spPr/>
        <p:txBody>
          <a:bodyPr>
            <a:normAutofit/>
          </a:bodyPr>
          <a:lstStyle/>
          <a:p>
            <a:r>
              <a:rPr lang="en-US" dirty="0"/>
              <a:t>IUPUI Committee on Review of Building and Structure Names</a:t>
            </a:r>
          </a:p>
        </p:txBody>
      </p:sp>
      <p:sp>
        <p:nvSpPr>
          <p:cNvPr id="3" name="Content Placeholder 2">
            <a:extLst>
              <a:ext uri="{FF2B5EF4-FFF2-40B4-BE49-F238E27FC236}">
                <a16:creationId xmlns:a16="http://schemas.microsoft.com/office/drawing/2014/main" id="{1D9927DC-4B6F-4A86-8257-0BF4B49AF74C}"/>
              </a:ext>
            </a:extLst>
          </p:cNvPr>
          <p:cNvSpPr>
            <a:spLocks noGrp="1"/>
          </p:cNvSpPr>
          <p:nvPr>
            <p:ph idx="1"/>
          </p:nvPr>
        </p:nvSpPr>
        <p:spPr/>
        <p:txBody>
          <a:bodyPr/>
          <a:lstStyle/>
          <a:p>
            <a:r>
              <a:rPr lang="en-US" dirty="0"/>
              <a:t>Charged July 2020 to research the people whose names are on campus buildings to determine if they held views “inimical to the fundamental values of the university”</a:t>
            </a:r>
          </a:p>
          <a:p>
            <a:r>
              <a:rPr lang="en-US" dirty="0"/>
              <a:t>Co-chaired by Karen Dace and Stephen Hundley</a:t>
            </a:r>
          </a:p>
          <a:p>
            <a:r>
              <a:rPr lang="en-US" dirty="0"/>
              <a:t>Over 100 buildings on campus, about 40 of which have names attached</a:t>
            </a:r>
          </a:p>
          <a:p>
            <a:r>
              <a:rPr lang="en-US" dirty="0"/>
              <a:t>Reported in early 2022 to Chancellor Nasser </a:t>
            </a:r>
            <a:r>
              <a:rPr lang="en-US" dirty="0" err="1"/>
              <a:t>Paydar</a:t>
            </a:r>
            <a:r>
              <a:rPr lang="en-US" dirty="0"/>
              <a:t> with recommendations to investigate further four persons whose names are on campus buildings</a:t>
            </a:r>
          </a:p>
        </p:txBody>
      </p:sp>
    </p:spTree>
    <p:extLst>
      <p:ext uri="{BB962C8B-B14F-4D97-AF65-F5344CB8AC3E}">
        <p14:creationId xmlns:p14="http://schemas.microsoft.com/office/powerpoint/2010/main" val="63271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BEEA-1789-4AB4-A228-AD398FD0C19E}"/>
              </a:ext>
            </a:extLst>
          </p:cNvPr>
          <p:cNvSpPr>
            <a:spLocks noGrp="1"/>
          </p:cNvSpPr>
          <p:nvPr>
            <p:ph type="title"/>
          </p:nvPr>
        </p:nvSpPr>
        <p:spPr/>
        <p:txBody>
          <a:bodyPr>
            <a:normAutofit/>
          </a:bodyPr>
          <a:lstStyle/>
          <a:p>
            <a:pPr algn="ctr"/>
            <a:r>
              <a:rPr lang="en-US" sz="2000" dirty="0"/>
              <a:t>Charles P. Emerson with social work students making rounds in Long Hospital, ca. 1920s</a:t>
            </a:r>
            <a:br>
              <a:rPr lang="en-US" sz="2000" dirty="0"/>
            </a:br>
            <a:r>
              <a:rPr lang="en-US" sz="1100" dirty="0"/>
              <a:t>UA24-002603</a:t>
            </a:r>
          </a:p>
        </p:txBody>
      </p:sp>
      <p:pic>
        <p:nvPicPr>
          <p:cNvPr id="5" name="Content Placeholder 4" descr="Charles P. Emerson and a group of 8 social work students surrounding a woman in bed in Long Hospital.">
            <a:extLst>
              <a:ext uri="{FF2B5EF4-FFF2-40B4-BE49-F238E27FC236}">
                <a16:creationId xmlns:a16="http://schemas.microsoft.com/office/drawing/2014/main" id="{2F73E0AA-BEE9-40F5-9FE7-844B823057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123" y="1690688"/>
            <a:ext cx="6533999" cy="5242177"/>
          </a:xfrm>
        </p:spPr>
      </p:pic>
    </p:spTree>
    <p:extLst>
      <p:ext uri="{BB962C8B-B14F-4D97-AF65-F5344CB8AC3E}">
        <p14:creationId xmlns:p14="http://schemas.microsoft.com/office/powerpoint/2010/main" val="256857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5383-0C95-4C72-8051-D3FAC0450BB2}"/>
              </a:ext>
            </a:extLst>
          </p:cNvPr>
          <p:cNvSpPr>
            <a:spLocks noGrp="1"/>
          </p:cNvSpPr>
          <p:nvPr>
            <p:ph type="title"/>
          </p:nvPr>
        </p:nvSpPr>
        <p:spPr/>
        <p:txBody>
          <a:bodyPr>
            <a:normAutofit/>
          </a:bodyPr>
          <a:lstStyle/>
          <a:p>
            <a:pPr algn="ctr"/>
            <a:r>
              <a:rPr lang="en-US" sz="2000" dirty="0"/>
              <a:t>Emerson Hall under construction, ca. 1918</a:t>
            </a:r>
            <a:br>
              <a:rPr lang="en-US" sz="2000" dirty="0"/>
            </a:br>
            <a:r>
              <a:rPr lang="en-US" sz="1100" dirty="0"/>
              <a:t>UA24-003761</a:t>
            </a:r>
          </a:p>
        </p:txBody>
      </p:sp>
      <p:pic>
        <p:nvPicPr>
          <p:cNvPr id="7" name="Content Placeholder 6" descr="An unfinished Emerson Hall.">
            <a:extLst>
              <a:ext uri="{FF2B5EF4-FFF2-40B4-BE49-F238E27FC236}">
                <a16:creationId xmlns:a16="http://schemas.microsoft.com/office/drawing/2014/main" id="{2085D8B9-38DE-4C3C-9C58-83176ADB63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0583" y="1668666"/>
            <a:ext cx="6013174" cy="5156781"/>
          </a:xfrm>
        </p:spPr>
      </p:pic>
    </p:spTree>
    <p:extLst>
      <p:ext uri="{BB962C8B-B14F-4D97-AF65-F5344CB8AC3E}">
        <p14:creationId xmlns:p14="http://schemas.microsoft.com/office/powerpoint/2010/main" val="62663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6B63-FA10-4566-905D-8078CAE927F3}"/>
              </a:ext>
            </a:extLst>
          </p:cNvPr>
          <p:cNvSpPr>
            <a:spLocks noGrp="1"/>
          </p:cNvSpPr>
          <p:nvPr>
            <p:ph type="title"/>
          </p:nvPr>
        </p:nvSpPr>
        <p:spPr/>
        <p:txBody>
          <a:bodyPr>
            <a:normAutofit/>
          </a:bodyPr>
          <a:lstStyle/>
          <a:p>
            <a:pPr algn="ctr"/>
            <a:r>
              <a:rPr lang="en-US" sz="2000" dirty="0"/>
              <a:t>Isaac Blackford (1786-1859)</a:t>
            </a:r>
          </a:p>
        </p:txBody>
      </p:sp>
      <p:pic>
        <p:nvPicPr>
          <p:cNvPr id="9" name="Content Placeholder 8" descr="A drawing of Isaac Blackford.">
            <a:extLst>
              <a:ext uri="{FF2B5EF4-FFF2-40B4-BE49-F238E27FC236}">
                <a16:creationId xmlns:a16="http://schemas.microsoft.com/office/drawing/2014/main" id="{278776A8-EA23-41E7-8AEE-64F7441303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2913" y="1651854"/>
            <a:ext cx="3707407" cy="5206146"/>
          </a:xfrm>
        </p:spPr>
      </p:pic>
    </p:spTree>
    <p:extLst>
      <p:ext uri="{BB962C8B-B14F-4D97-AF65-F5344CB8AC3E}">
        <p14:creationId xmlns:p14="http://schemas.microsoft.com/office/powerpoint/2010/main" val="90162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1D75-F362-44F6-AC29-633E099CDBC4}"/>
              </a:ext>
            </a:extLst>
          </p:cNvPr>
          <p:cNvSpPr>
            <a:spLocks noGrp="1"/>
          </p:cNvSpPr>
          <p:nvPr>
            <p:ph type="title"/>
          </p:nvPr>
        </p:nvSpPr>
        <p:spPr/>
        <p:txBody>
          <a:bodyPr>
            <a:normAutofit/>
          </a:bodyPr>
          <a:lstStyle/>
          <a:p>
            <a:pPr algn="ctr"/>
            <a:r>
              <a:rPr lang="en-US" sz="2000" dirty="0"/>
              <a:t>Blackford Street Parking Garage at NW corner of Blackford and Michigan Streets, 2006</a:t>
            </a:r>
            <a:br>
              <a:rPr lang="en-US" sz="2000" dirty="0"/>
            </a:br>
            <a:r>
              <a:rPr lang="en-US" sz="1100" dirty="0"/>
              <a:t>IMG_155_RT8</a:t>
            </a:r>
            <a:br>
              <a:rPr lang="en-US" sz="2000" dirty="0"/>
            </a:br>
            <a:br>
              <a:rPr lang="en-US" sz="2000" dirty="0"/>
            </a:br>
            <a:endParaRPr lang="en-US" sz="2000" dirty="0"/>
          </a:p>
        </p:txBody>
      </p:sp>
      <p:pic>
        <p:nvPicPr>
          <p:cNvPr id="5" name="Content Placeholder 4" descr="The corner of Blackford Street Parking Garage.">
            <a:extLst>
              <a:ext uri="{FF2B5EF4-FFF2-40B4-BE49-F238E27FC236}">
                <a16:creationId xmlns:a16="http://schemas.microsoft.com/office/drawing/2014/main" id="{37D96458-BCAC-43BC-B8F5-231213B53E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391" y="1706218"/>
            <a:ext cx="7578225" cy="5052149"/>
          </a:xfrm>
        </p:spPr>
      </p:pic>
    </p:spTree>
    <p:extLst>
      <p:ext uri="{BB962C8B-B14F-4D97-AF65-F5344CB8AC3E}">
        <p14:creationId xmlns:p14="http://schemas.microsoft.com/office/powerpoint/2010/main" val="232858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04C8-C371-4DB2-969D-5E6BA0275FF6}"/>
              </a:ext>
            </a:extLst>
          </p:cNvPr>
          <p:cNvSpPr>
            <a:spLocks noGrp="1"/>
          </p:cNvSpPr>
          <p:nvPr>
            <p:ph type="title"/>
          </p:nvPr>
        </p:nvSpPr>
        <p:spPr/>
        <p:txBody>
          <a:bodyPr>
            <a:normAutofit/>
          </a:bodyPr>
          <a:lstStyle/>
          <a:p>
            <a:pPr algn="ctr"/>
            <a:r>
              <a:rPr lang="en-US" sz="2000" dirty="0"/>
              <a:t>Indiana Historical Bureau Marker at corner of Blackford and New York Streets</a:t>
            </a:r>
          </a:p>
        </p:txBody>
      </p:sp>
      <p:pic>
        <p:nvPicPr>
          <p:cNvPr id="6" name="Content Placeholder 5" descr="The plaque states, &quot;Blackford invested in Indiana land, including properties in the new state capital, Indianapolis; purchased land here, 1832. He helped establish the Indiana Colonization Society and promoted education. In 1855, President Franklin Pierce appointed Blackford to the U.S. Court of Claims, Washington, D.C. He served until his dead; buried in Indianapolis, January 1860.&quot;">
            <a:extLst>
              <a:ext uri="{FF2B5EF4-FFF2-40B4-BE49-F238E27FC236}">
                <a16:creationId xmlns:a16="http://schemas.microsoft.com/office/drawing/2014/main" id="{889678AA-749C-4978-8C55-56E8F67E0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4733" y="1782382"/>
            <a:ext cx="6767489" cy="5075618"/>
          </a:xfrm>
        </p:spPr>
      </p:pic>
    </p:spTree>
    <p:extLst>
      <p:ext uri="{BB962C8B-B14F-4D97-AF65-F5344CB8AC3E}">
        <p14:creationId xmlns:p14="http://schemas.microsoft.com/office/powerpoint/2010/main" val="406634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0095-B1E7-40B3-A7A6-D2B3ED736978}"/>
              </a:ext>
            </a:extLst>
          </p:cNvPr>
          <p:cNvSpPr>
            <a:spLocks noGrp="1"/>
          </p:cNvSpPr>
          <p:nvPr>
            <p:ph type="title"/>
          </p:nvPr>
        </p:nvSpPr>
        <p:spPr/>
        <p:txBody>
          <a:bodyPr>
            <a:normAutofit fontScale="90000"/>
          </a:bodyPr>
          <a:lstStyle/>
          <a:p>
            <a:pPr algn="ctr"/>
            <a:r>
              <a:rPr lang="en-US" sz="2000" dirty="0"/>
              <a:t>Riverwalk Apartments, 2004</a:t>
            </a:r>
            <a:br>
              <a:rPr lang="en-US" sz="2000" dirty="0"/>
            </a:br>
            <a:r>
              <a:rPr lang="en-US" sz="2000" dirty="0"/>
              <a:t>Photo by John R. Gentry, Jr.</a:t>
            </a:r>
            <a:br>
              <a:rPr lang="en-US" sz="2000" dirty="0"/>
            </a:br>
            <a:r>
              <a:rPr lang="en-US" sz="1200" dirty="0"/>
              <a:t>_DSC1448</a:t>
            </a:r>
            <a:br>
              <a:rPr lang="en-US" sz="2000" dirty="0"/>
            </a:br>
            <a:br>
              <a:rPr lang="en-US" dirty="0"/>
            </a:br>
            <a:endParaRPr lang="en-US" dirty="0"/>
          </a:p>
        </p:txBody>
      </p:sp>
      <p:pic>
        <p:nvPicPr>
          <p:cNvPr id="5" name="Content Placeholder 4" descr="The Riverwalk Apartments in the foreground of the downtown Indianapolis buildings.">
            <a:extLst>
              <a:ext uri="{FF2B5EF4-FFF2-40B4-BE49-F238E27FC236}">
                <a16:creationId xmlns:a16="http://schemas.microsoft.com/office/drawing/2014/main" id="{4DEBB568-EB56-4EFA-8EB4-6DC140D1C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870" y="790348"/>
            <a:ext cx="9309623" cy="6066110"/>
          </a:xfrm>
        </p:spPr>
      </p:pic>
    </p:spTree>
    <p:extLst>
      <p:ext uri="{BB962C8B-B14F-4D97-AF65-F5344CB8AC3E}">
        <p14:creationId xmlns:p14="http://schemas.microsoft.com/office/powerpoint/2010/main" val="405154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2589-BF6F-4D63-B112-182F3F7B250B}"/>
              </a:ext>
            </a:extLst>
          </p:cNvPr>
          <p:cNvSpPr>
            <a:spLocks noGrp="1"/>
          </p:cNvSpPr>
          <p:nvPr>
            <p:ph type="title"/>
          </p:nvPr>
        </p:nvSpPr>
        <p:spPr/>
        <p:txBody>
          <a:bodyPr>
            <a:normAutofit/>
          </a:bodyPr>
          <a:lstStyle/>
          <a:p>
            <a:pPr algn="ctr"/>
            <a:r>
              <a:rPr lang="en-US" sz="2000" dirty="0" err="1"/>
              <a:t>Inlow</a:t>
            </a:r>
            <a:r>
              <a:rPr lang="en-US" sz="2000" dirty="0"/>
              <a:t> Hall, 2016</a:t>
            </a:r>
            <a:br>
              <a:rPr lang="en-US" sz="2000" dirty="0"/>
            </a:br>
            <a:r>
              <a:rPr lang="en-US" sz="2000" dirty="0"/>
              <a:t>Photo by Liz Kaye</a:t>
            </a:r>
            <a:br>
              <a:rPr lang="en-US" sz="2000" dirty="0"/>
            </a:br>
            <a:r>
              <a:rPr lang="en-US" sz="1100" dirty="0"/>
              <a:t>20160325_McKinney_Hall_Exterior_Night_LK-48</a:t>
            </a:r>
          </a:p>
        </p:txBody>
      </p:sp>
      <p:pic>
        <p:nvPicPr>
          <p:cNvPr id="5" name="Content Placeholder 4" descr="A close-up of Inlow Hall.">
            <a:extLst>
              <a:ext uri="{FF2B5EF4-FFF2-40B4-BE49-F238E27FC236}">
                <a16:creationId xmlns:a16="http://schemas.microsoft.com/office/drawing/2014/main" id="{CF7C35A6-69C1-407A-9022-EFD5955D01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826" y="1682277"/>
            <a:ext cx="7849287" cy="5227624"/>
          </a:xfrm>
        </p:spPr>
      </p:pic>
    </p:spTree>
    <p:extLst>
      <p:ext uri="{BB962C8B-B14F-4D97-AF65-F5344CB8AC3E}">
        <p14:creationId xmlns:p14="http://schemas.microsoft.com/office/powerpoint/2010/main" val="72287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8ADF-93A7-4833-9BCD-1D0AD5C2722F}"/>
              </a:ext>
            </a:extLst>
          </p:cNvPr>
          <p:cNvSpPr>
            <a:spLocks noGrp="1"/>
          </p:cNvSpPr>
          <p:nvPr>
            <p:ph type="title"/>
          </p:nvPr>
        </p:nvSpPr>
        <p:spPr/>
        <p:txBody>
          <a:bodyPr>
            <a:normAutofit/>
          </a:bodyPr>
          <a:lstStyle/>
          <a:p>
            <a:pPr algn="ctr"/>
            <a:r>
              <a:rPr lang="en-US" sz="2000" i="1" dirty="0"/>
              <a:t>Indianapolis Star</a:t>
            </a:r>
            <a:r>
              <a:rPr lang="en-US" sz="2000" dirty="0"/>
              <a:t>, May 23, 1997, page D14</a:t>
            </a:r>
          </a:p>
        </p:txBody>
      </p:sp>
      <p:pic>
        <p:nvPicPr>
          <p:cNvPr id="4" name="Content Placeholder 3" descr="A newspaper article titled &quot;Lawrence Inlow, general counsel, executive vice president for Conseco.&quot;">
            <a:extLst>
              <a:ext uri="{FF2B5EF4-FFF2-40B4-BE49-F238E27FC236}">
                <a16:creationId xmlns:a16="http://schemas.microsoft.com/office/drawing/2014/main" id="{8943F401-1AA7-4845-A076-47994E6ACF6A}"/>
              </a:ext>
            </a:extLst>
          </p:cNvPr>
          <p:cNvPicPr>
            <a:picLocks noGrp="1" noChangeAspect="1"/>
          </p:cNvPicPr>
          <p:nvPr>
            <p:ph idx="1"/>
          </p:nvPr>
        </p:nvPicPr>
        <p:blipFill>
          <a:blip r:embed="rId2"/>
          <a:stretch>
            <a:fillRect/>
          </a:stretch>
        </p:blipFill>
        <p:spPr>
          <a:xfrm>
            <a:off x="3690937" y="1839119"/>
            <a:ext cx="4810125" cy="4324350"/>
          </a:xfrm>
          <a:prstGeom prst="rect">
            <a:avLst/>
          </a:prstGeom>
        </p:spPr>
      </p:pic>
    </p:spTree>
    <p:extLst>
      <p:ext uri="{BB962C8B-B14F-4D97-AF65-F5344CB8AC3E}">
        <p14:creationId xmlns:p14="http://schemas.microsoft.com/office/powerpoint/2010/main" val="2752352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40EF-F480-49C4-9590-4AEC7F8013BC}"/>
              </a:ext>
            </a:extLst>
          </p:cNvPr>
          <p:cNvSpPr>
            <a:spLocks noGrp="1"/>
          </p:cNvSpPr>
          <p:nvPr>
            <p:ph type="title"/>
          </p:nvPr>
        </p:nvSpPr>
        <p:spPr/>
        <p:txBody>
          <a:bodyPr>
            <a:normAutofit/>
          </a:bodyPr>
          <a:lstStyle/>
          <a:p>
            <a:pPr algn="ctr"/>
            <a:r>
              <a:rPr lang="en-US" sz="2000" dirty="0"/>
              <a:t>Groundbreaking ceremony for Lawrence W. </a:t>
            </a:r>
            <a:r>
              <a:rPr lang="en-US" sz="2000" dirty="0" err="1"/>
              <a:t>Inlow</a:t>
            </a:r>
            <a:r>
              <a:rPr lang="en-US" sz="2000" dirty="0"/>
              <a:t> Hall, 1999</a:t>
            </a:r>
            <a:br>
              <a:rPr lang="en-US" sz="2000" dirty="0"/>
            </a:br>
            <a:r>
              <a:rPr lang="en-US" sz="2000" dirty="0"/>
              <a:t>Photo by Rick </a:t>
            </a:r>
            <a:r>
              <a:rPr lang="en-US" sz="2000" dirty="0" err="1"/>
              <a:t>Baughn</a:t>
            </a:r>
            <a:br>
              <a:rPr lang="en-US" sz="2000" dirty="0"/>
            </a:br>
            <a:r>
              <a:rPr lang="en-US" sz="1100" dirty="0"/>
              <a:t>499-7413-059</a:t>
            </a:r>
          </a:p>
        </p:txBody>
      </p:sp>
      <p:pic>
        <p:nvPicPr>
          <p:cNvPr id="5" name="Content Placeholder 4" descr="A group of people with shovels in dirt in celebration of Lawrence W. Inlow.">
            <a:extLst>
              <a:ext uri="{FF2B5EF4-FFF2-40B4-BE49-F238E27FC236}">
                <a16:creationId xmlns:a16="http://schemas.microsoft.com/office/drawing/2014/main" id="{0EC4CBA2-4ECC-45DD-95A2-A89DE7E65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838" y="1704057"/>
            <a:ext cx="7424240" cy="5086115"/>
          </a:xfrm>
        </p:spPr>
      </p:pic>
    </p:spTree>
    <p:extLst>
      <p:ext uri="{BB962C8B-B14F-4D97-AF65-F5344CB8AC3E}">
        <p14:creationId xmlns:p14="http://schemas.microsoft.com/office/powerpoint/2010/main" val="4069999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A86F-CBF8-4B5B-BE18-F2598E262FD7}"/>
              </a:ext>
            </a:extLst>
          </p:cNvPr>
          <p:cNvSpPr>
            <a:spLocks noGrp="1"/>
          </p:cNvSpPr>
          <p:nvPr>
            <p:ph type="title"/>
          </p:nvPr>
        </p:nvSpPr>
        <p:spPr/>
        <p:txBody>
          <a:bodyPr>
            <a:normAutofit fontScale="90000"/>
          </a:bodyPr>
          <a:lstStyle/>
          <a:p>
            <a:pPr algn="ctr"/>
            <a:r>
              <a:rPr lang="en-US" sz="2000" dirty="0"/>
              <a:t>Consult an Archivist!</a:t>
            </a:r>
            <a:br>
              <a:rPr lang="en-US" sz="2000" dirty="0"/>
            </a:br>
            <a:r>
              <a:rPr lang="en-US" sz="2000" dirty="0">
                <a:hlinkClick r:id="rId2"/>
              </a:rPr>
              <a:t>speccoll@iupui.edu</a:t>
            </a:r>
            <a:br>
              <a:rPr lang="en-US" sz="2000" dirty="0"/>
            </a:br>
            <a:br>
              <a:rPr lang="en-US" sz="2000" dirty="0"/>
            </a:br>
            <a:r>
              <a:rPr lang="en-US" sz="2000" dirty="0"/>
              <a:t>Stephen E. Towne</a:t>
            </a:r>
            <a:br>
              <a:rPr lang="en-US" sz="2000" dirty="0"/>
            </a:br>
            <a:r>
              <a:rPr lang="en-US" sz="2000" dirty="0">
                <a:hlinkClick r:id="rId3"/>
              </a:rPr>
              <a:t>setowne@iupui.edu</a:t>
            </a:r>
            <a:r>
              <a:rPr lang="en-US" sz="2000" dirty="0"/>
              <a:t> </a:t>
            </a:r>
          </a:p>
        </p:txBody>
      </p:sp>
      <p:pic>
        <p:nvPicPr>
          <p:cNvPr id="5" name="Content Placeholder 4" descr="A person opening a box in a room filled with shelves of boxes.">
            <a:extLst>
              <a:ext uri="{FF2B5EF4-FFF2-40B4-BE49-F238E27FC236}">
                <a16:creationId xmlns:a16="http://schemas.microsoft.com/office/drawing/2014/main" id="{7C2A4EB4-5F7F-4D18-9F7B-B91A682ACB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32978" y="1688895"/>
            <a:ext cx="7761418" cy="5169105"/>
          </a:xfrm>
        </p:spPr>
      </p:pic>
    </p:spTree>
    <p:extLst>
      <p:ext uri="{BB962C8B-B14F-4D97-AF65-F5344CB8AC3E}">
        <p14:creationId xmlns:p14="http://schemas.microsoft.com/office/powerpoint/2010/main" val="212085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62DF-0980-412B-AEEE-76FD9BC2EEAD}"/>
              </a:ext>
            </a:extLst>
          </p:cNvPr>
          <p:cNvSpPr>
            <a:spLocks noGrp="1"/>
          </p:cNvSpPr>
          <p:nvPr>
            <p:ph type="title"/>
          </p:nvPr>
        </p:nvSpPr>
        <p:spPr/>
        <p:txBody>
          <a:bodyPr>
            <a:normAutofit/>
          </a:bodyPr>
          <a:lstStyle/>
          <a:p>
            <a:pPr algn="ctr"/>
            <a:r>
              <a:rPr lang="en-US" sz="2000" dirty="0"/>
              <a:t>Aerial view of IUPUI ca. 1980</a:t>
            </a:r>
            <a:br>
              <a:rPr lang="en-US" sz="2000" dirty="0"/>
            </a:br>
            <a:r>
              <a:rPr lang="en-US" sz="1100" dirty="0"/>
              <a:t>UA24-002818</a:t>
            </a:r>
          </a:p>
        </p:txBody>
      </p:sp>
      <p:pic>
        <p:nvPicPr>
          <p:cNvPr id="5" name="Content Placeholder 4" descr="A black and white image of the IUPUI Campus in 1980.">
            <a:extLst>
              <a:ext uri="{FF2B5EF4-FFF2-40B4-BE49-F238E27FC236}">
                <a16:creationId xmlns:a16="http://schemas.microsoft.com/office/drawing/2014/main" id="{347B5F64-092B-47B2-89D9-94A6B61C7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323" y="1326924"/>
            <a:ext cx="6778486" cy="5375012"/>
          </a:xfrm>
        </p:spPr>
      </p:pic>
    </p:spTree>
    <p:extLst>
      <p:ext uri="{BB962C8B-B14F-4D97-AF65-F5344CB8AC3E}">
        <p14:creationId xmlns:p14="http://schemas.microsoft.com/office/powerpoint/2010/main" val="59114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D94E-B7D9-48F7-A26F-3F79EEF0433F}"/>
              </a:ext>
            </a:extLst>
          </p:cNvPr>
          <p:cNvSpPr>
            <a:spLocks noGrp="1"/>
          </p:cNvSpPr>
          <p:nvPr>
            <p:ph type="title"/>
          </p:nvPr>
        </p:nvSpPr>
        <p:spPr/>
        <p:txBody>
          <a:bodyPr>
            <a:normAutofit/>
          </a:bodyPr>
          <a:lstStyle/>
          <a:p>
            <a:pPr algn="ctr"/>
            <a:r>
              <a:rPr lang="en-US" sz="2000" dirty="0"/>
              <a:t>Riley Hospital under construction, 1923</a:t>
            </a:r>
            <a:br>
              <a:rPr lang="en-US" sz="2000" dirty="0"/>
            </a:br>
            <a:r>
              <a:rPr lang="en-US" sz="1100" dirty="0"/>
              <a:t>UA24-004126</a:t>
            </a:r>
          </a:p>
        </p:txBody>
      </p:sp>
      <p:pic>
        <p:nvPicPr>
          <p:cNvPr id="5" name="Content Placeholder 4" descr="A black and white image of the Riley Hospital being built in 1923.">
            <a:extLst>
              <a:ext uri="{FF2B5EF4-FFF2-40B4-BE49-F238E27FC236}">
                <a16:creationId xmlns:a16="http://schemas.microsoft.com/office/drawing/2014/main" id="{B06B34DE-03BA-4DFC-9085-121B82B7B3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7157" y="1459876"/>
            <a:ext cx="8353032" cy="5308671"/>
          </a:xfrm>
        </p:spPr>
      </p:pic>
    </p:spTree>
    <p:extLst>
      <p:ext uri="{BB962C8B-B14F-4D97-AF65-F5344CB8AC3E}">
        <p14:creationId xmlns:p14="http://schemas.microsoft.com/office/powerpoint/2010/main" val="80075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FCD2-32EE-4F3A-B536-562A1B6D0385}"/>
              </a:ext>
            </a:extLst>
          </p:cNvPr>
          <p:cNvSpPr>
            <a:spLocks noGrp="1"/>
          </p:cNvSpPr>
          <p:nvPr>
            <p:ph type="title"/>
          </p:nvPr>
        </p:nvSpPr>
        <p:spPr/>
        <p:txBody>
          <a:bodyPr>
            <a:normAutofit/>
          </a:bodyPr>
          <a:lstStyle/>
          <a:p>
            <a:pPr algn="ctr"/>
            <a:r>
              <a:rPr lang="en-US" sz="2000" dirty="0"/>
              <a:t>James Whitcomb Riley (1849-1916)</a:t>
            </a:r>
            <a:br>
              <a:rPr lang="en-US" sz="2000" dirty="0"/>
            </a:br>
            <a:r>
              <a:rPr lang="en-US" sz="1100" dirty="0"/>
              <a:t>photo courtesy James Whitcomb Riley Museum Home</a:t>
            </a:r>
          </a:p>
        </p:txBody>
      </p:sp>
      <p:pic>
        <p:nvPicPr>
          <p:cNvPr id="5" name="Content Placeholder 4" descr="James Whitcomb Riley smiling for a picture.">
            <a:extLst>
              <a:ext uri="{FF2B5EF4-FFF2-40B4-BE49-F238E27FC236}">
                <a16:creationId xmlns:a16="http://schemas.microsoft.com/office/drawing/2014/main" id="{9802EEB8-713D-4323-8E54-EFDF67E33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874" y="1529315"/>
            <a:ext cx="10515600" cy="5218454"/>
          </a:xfrm>
        </p:spPr>
      </p:pic>
    </p:spTree>
    <p:extLst>
      <p:ext uri="{BB962C8B-B14F-4D97-AF65-F5344CB8AC3E}">
        <p14:creationId xmlns:p14="http://schemas.microsoft.com/office/powerpoint/2010/main" val="84334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7855-CEB4-4A29-B1A1-3705B42EA7D0}"/>
              </a:ext>
            </a:extLst>
          </p:cNvPr>
          <p:cNvSpPr>
            <a:spLocks noGrp="1"/>
          </p:cNvSpPr>
          <p:nvPr>
            <p:ph type="title"/>
          </p:nvPr>
        </p:nvSpPr>
        <p:spPr/>
        <p:txBody>
          <a:bodyPr>
            <a:normAutofit/>
          </a:bodyPr>
          <a:lstStyle/>
          <a:p>
            <a:pPr algn="ctr"/>
            <a:r>
              <a:rPr lang="en-US" sz="2000" dirty="0"/>
              <a:t>Ball Residence under construction, ca. 1927</a:t>
            </a:r>
            <a:br>
              <a:rPr lang="en-US" sz="2000" dirty="0"/>
            </a:br>
            <a:r>
              <a:rPr lang="en-US" sz="1100" dirty="0"/>
              <a:t>UA24-003526</a:t>
            </a:r>
          </a:p>
        </p:txBody>
      </p:sp>
      <p:pic>
        <p:nvPicPr>
          <p:cNvPr id="5" name="Content Placeholder 4" descr="An unfinished Ball Residence Hall in 1927.">
            <a:extLst>
              <a:ext uri="{FF2B5EF4-FFF2-40B4-BE49-F238E27FC236}">
                <a16:creationId xmlns:a16="http://schemas.microsoft.com/office/drawing/2014/main" id="{E3A0D1CD-7F2B-45FE-98B8-407195E47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839" y="1690688"/>
            <a:ext cx="7404365" cy="5455849"/>
          </a:xfrm>
        </p:spPr>
      </p:pic>
    </p:spTree>
    <p:extLst>
      <p:ext uri="{BB962C8B-B14F-4D97-AF65-F5344CB8AC3E}">
        <p14:creationId xmlns:p14="http://schemas.microsoft.com/office/powerpoint/2010/main" val="330074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E8D5-26A4-4719-854D-47C75B47359E}"/>
              </a:ext>
            </a:extLst>
          </p:cNvPr>
          <p:cNvSpPr>
            <a:spLocks noGrp="1"/>
          </p:cNvSpPr>
          <p:nvPr>
            <p:ph type="title"/>
          </p:nvPr>
        </p:nvSpPr>
        <p:spPr/>
        <p:txBody>
          <a:bodyPr>
            <a:normAutofit/>
          </a:bodyPr>
          <a:lstStyle/>
          <a:p>
            <a:pPr algn="ctr"/>
            <a:r>
              <a:rPr lang="en-US" sz="2000" dirty="0"/>
              <a:t>Ball Residence and Ball Gardens, 2018</a:t>
            </a:r>
            <a:br>
              <a:rPr lang="en-US" sz="2000" dirty="0"/>
            </a:br>
            <a:r>
              <a:rPr lang="en-US" sz="2000" dirty="0"/>
              <a:t>Photo by Liz Kaye</a:t>
            </a:r>
            <a:br>
              <a:rPr lang="en-US" sz="2000" dirty="0"/>
            </a:br>
            <a:r>
              <a:rPr lang="en-US" sz="1100" dirty="0"/>
              <a:t>20180607_Campus_Scenics_Spring_LK112</a:t>
            </a:r>
          </a:p>
        </p:txBody>
      </p:sp>
      <p:pic>
        <p:nvPicPr>
          <p:cNvPr id="5" name="Content Placeholder 4" descr="A finished Ball Residence Hall Gardens in 2018.">
            <a:extLst>
              <a:ext uri="{FF2B5EF4-FFF2-40B4-BE49-F238E27FC236}">
                <a16:creationId xmlns:a16="http://schemas.microsoft.com/office/drawing/2014/main" id="{CC59DFD4-A579-4AF0-95DD-00B36D6CF1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390" y="1401417"/>
            <a:ext cx="8193070" cy="5456584"/>
          </a:xfrm>
        </p:spPr>
      </p:pic>
    </p:spTree>
    <p:extLst>
      <p:ext uri="{BB962C8B-B14F-4D97-AF65-F5344CB8AC3E}">
        <p14:creationId xmlns:p14="http://schemas.microsoft.com/office/powerpoint/2010/main" val="13151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401C-31E8-4728-BFA4-1CC000844CCB}"/>
              </a:ext>
            </a:extLst>
          </p:cNvPr>
          <p:cNvSpPr>
            <a:spLocks noGrp="1"/>
          </p:cNvSpPr>
          <p:nvPr>
            <p:ph type="title"/>
          </p:nvPr>
        </p:nvSpPr>
        <p:spPr/>
        <p:txBody>
          <a:bodyPr>
            <a:normAutofit/>
          </a:bodyPr>
          <a:lstStyle/>
          <a:p>
            <a:pPr algn="ctr"/>
            <a:r>
              <a:rPr lang="en-US" sz="2000" dirty="0"/>
              <a:t>The Ball Brothers of Muncie, Indiana</a:t>
            </a:r>
            <a:br>
              <a:rPr lang="en-US" sz="2000" dirty="0"/>
            </a:br>
            <a:r>
              <a:rPr lang="en-US" sz="1200" dirty="0"/>
              <a:t>Photo courtesy Ball Brothers Foundation</a:t>
            </a:r>
            <a:endParaRPr lang="en-US" sz="2000" dirty="0"/>
          </a:p>
        </p:txBody>
      </p:sp>
      <p:pic>
        <p:nvPicPr>
          <p:cNvPr id="7" name="Content Placeholder 6" descr="A black and white image of the Ball Brothers.">
            <a:extLst>
              <a:ext uri="{FF2B5EF4-FFF2-40B4-BE49-F238E27FC236}">
                <a16:creationId xmlns:a16="http://schemas.microsoft.com/office/drawing/2014/main" id="{0354AB20-C856-45DE-8ADF-03313C934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086" y="1825625"/>
            <a:ext cx="9819828" cy="4351338"/>
          </a:xfrm>
        </p:spPr>
      </p:pic>
    </p:spTree>
    <p:extLst>
      <p:ext uri="{BB962C8B-B14F-4D97-AF65-F5344CB8AC3E}">
        <p14:creationId xmlns:p14="http://schemas.microsoft.com/office/powerpoint/2010/main" val="249860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0C5A-8A88-4B95-AA47-4D0F0CD5D661}"/>
              </a:ext>
            </a:extLst>
          </p:cNvPr>
          <p:cNvSpPr>
            <a:spLocks noGrp="1"/>
          </p:cNvSpPr>
          <p:nvPr>
            <p:ph type="title"/>
          </p:nvPr>
        </p:nvSpPr>
        <p:spPr/>
        <p:txBody>
          <a:bodyPr/>
          <a:lstStyle/>
          <a:p>
            <a:pPr algn="ctr"/>
            <a:r>
              <a:rPr lang="en-US" sz="2000" dirty="0"/>
              <a:t>Joseph T. Taylor Hall, 2019</a:t>
            </a:r>
            <a:br>
              <a:rPr lang="en-US" dirty="0"/>
            </a:br>
            <a:r>
              <a:rPr lang="en-US" sz="2000" dirty="0"/>
              <a:t>Photo by Liz Kaye</a:t>
            </a:r>
            <a:br>
              <a:rPr lang="en-US" sz="2000" dirty="0"/>
            </a:br>
            <a:r>
              <a:rPr lang="en-US" sz="1100" dirty="0"/>
              <a:t>20191029_Campus_Scenics_Fall_LK_022</a:t>
            </a:r>
          </a:p>
        </p:txBody>
      </p:sp>
      <p:pic>
        <p:nvPicPr>
          <p:cNvPr id="5" name="Content Placeholder 4" descr="Taylor Hall in the background of a yellow tree.">
            <a:extLst>
              <a:ext uri="{FF2B5EF4-FFF2-40B4-BE49-F238E27FC236}">
                <a16:creationId xmlns:a16="http://schemas.microsoft.com/office/drawing/2014/main" id="{B8E9C3C3-5A34-4C78-B55A-295FBE228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836" y="1711699"/>
            <a:ext cx="7661694" cy="5102688"/>
          </a:xfrm>
        </p:spPr>
      </p:pic>
    </p:spTree>
    <p:extLst>
      <p:ext uri="{BB962C8B-B14F-4D97-AF65-F5344CB8AC3E}">
        <p14:creationId xmlns:p14="http://schemas.microsoft.com/office/powerpoint/2010/main" val="218064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068F8EF6F7D948B3FF1C12706B48A0" ma:contentTypeVersion="20" ma:contentTypeDescription="Create a new document." ma:contentTypeScope="" ma:versionID="70eedc0abd9f41a81a16482867d5e8e5">
  <xsd:schema xmlns:xsd="http://www.w3.org/2001/XMLSchema" xmlns:xs="http://www.w3.org/2001/XMLSchema" xmlns:p="http://schemas.microsoft.com/office/2006/metadata/properties" xmlns:ns2="a24d5fae-53d7-4e4c-bee2-bb1eaf7ec00c" xmlns:ns3="f619b3d2-a51c-47c7-9c12-a6f05b3ed7bf" targetNamespace="http://schemas.microsoft.com/office/2006/metadata/properties" ma:root="true" ma:fieldsID="ad6eca9a17d69fdc69030ba1217726f6" ns2:_="" ns3:_="">
    <xsd:import namespace="a24d5fae-53d7-4e4c-bee2-bb1eaf7ec00c"/>
    <xsd:import namespace="f619b3d2-a51c-47c7-9c12-a6f05b3ed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d5fae-53d7-4e4c-bee2-bb1eaf7ec00c"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b89827b4-de49-4f26-a692-0ae4817afc71}" ma:internalName="TaxCatchAll" ma:showField="CatchAllData" ma:web="a24d5fae-53d7-4e4c-bee2-bb1eaf7ec00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19b3d2-a51c-47c7-9c12-a6f05b3ed7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ec0a79-46cb-4568-9b1b-2d720bd320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F279C-6F3E-4068-AF15-E57191D9399A}">
  <ds:schemaRefs>
    <ds:schemaRef ds:uri="http://schemas.microsoft.com/sharepoint/v3/contenttype/forms"/>
  </ds:schemaRefs>
</ds:datastoreItem>
</file>

<file path=customXml/itemProps2.xml><?xml version="1.0" encoding="utf-8"?>
<ds:datastoreItem xmlns:ds="http://schemas.openxmlformats.org/officeDocument/2006/customXml" ds:itemID="{52C17429-5A55-41C8-B3F6-F6D394306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d5fae-53d7-4e4c-bee2-bb1eaf7ec00c"/>
    <ds:schemaRef ds:uri="f619b3d2-a51c-47c7-9c12-a6f05b3ed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TotalTime>
  <Words>563</Words>
  <Application>Microsoft Office PowerPoint</Application>
  <PresentationFormat>Widescreen</PresentationFormat>
  <Paragraphs>42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“What’s in a Name?” Stories about Named Buildings on the IUPUI Campus</vt:lpstr>
      <vt:lpstr>IUPUI Committee on Review of Building and Structure Names</vt:lpstr>
      <vt:lpstr>Aerial view of IUPUI ca. 1980 UA24-002818</vt:lpstr>
      <vt:lpstr>Riley Hospital under construction, 1923 UA24-004126</vt:lpstr>
      <vt:lpstr>James Whitcomb Riley (1849-1916) photo courtesy James Whitcomb Riley Museum Home</vt:lpstr>
      <vt:lpstr>Ball Residence under construction, ca. 1927 UA24-003526</vt:lpstr>
      <vt:lpstr>Ball Residence and Ball Gardens, 2018 Photo by Liz Kaye 20180607_Campus_Scenics_Spring_LK112</vt:lpstr>
      <vt:lpstr>The Ball Brothers of Muncie, Indiana Photo courtesy Ball Brothers Foundation</vt:lpstr>
      <vt:lpstr>Joseph T. Taylor Hall, 2019 Photo by Liz Kaye 20191029_Campus_Scenics_Fall_LK_022</vt:lpstr>
      <vt:lpstr>Joseph Taylor speaking at groundbreaking ceremonies for Cavanaugh Hall, September 4, 1968 UA024_PB01_0081</vt:lpstr>
      <vt:lpstr>Cavanaugh Hall under construction, ca. 1970 UA24-003576</vt:lpstr>
      <vt:lpstr>Persons for further investigation</vt:lpstr>
      <vt:lpstr>Warthin Apartments for married students, 1958 UA24-004670n </vt:lpstr>
      <vt:lpstr>Staff planting shrubs near Warthin Apartments, ca. 1960s UA24_PB01_0658N</vt:lpstr>
      <vt:lpstr>Aldred Scott Warthin (1866-1931)</vt:lpstr>
      <vt:lpstr>Excerpt from Warthin’s pamphlet, The Creed of a Biologist (1930)</vt:lpstr>
      <vt:lpstr>Riverwalk Apartments, 2006 Photo by John R. Gentry, Jr. DSC_6355</vt:lpstr>
      <vt:lpstr>Charles P. Emerson (1872-1938) Dean, IU School of Medicine 1911-1932 Photo by Jessie Groves UA24-002589 </vt:lpstr>
      <vt:lpstr>Charles P. Emerson UA24-002590</vt:lpstr>
      <vt:lpstr>Charles P. Emerson with social work students making rounds in Long Hospital, ca. 1920s UA24-002603</vt:lpstr>
      <vt:lpstr>Emerson Hall under construction, ca. 1918 UA24-003761</vt:lpstr>
      <vt:lpstr>Isaac Blackford (1786-1859)</vt:lpstr>
      <vt:lpstr>Blackford Street Parking Garage at NW corner of Blackford and Michigan Streets, 2006 IMG_155_RT8  </vt:lpstr>
      <vt:lpstr>Indiana Historical Bureau Marker at corner of Blackford and New York Streets</vt:lpstr>
      <vt:lpstr>Riverwalk Apartments, 2004 Photo by John R. Gentry, Jr. _DSC1448  </vt:lpstr>
      <vt:lpstr>Inlow Hall, 2016 Photo by Liz Kaye 20160325_McKinney_Hall_Exterior_Night_LK-48</vt:lpstr>
      <vt:lpstr>Indianapolis Star, May 23, 1997, page D14</vt:lpstr>
      <vt:lpstr>Groundbreaking ceremony for Lawrence W. Inlow Hall, 1999 Photo by Rick Baughn 499-7413-059</vt:lpstr>
      <vt:lpstr>Consult an Archivist! speccoll@iupui.edu  Stephen E. Towne setowne@iupui.edu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 Stories about Named Buildings on the IUPUI Campus</dc:title>
  <dc:creator>Towne, Stephen</dc:creator>
  <cp:lastModifiedBy>Allison, Tyler Jordan</cp:lastModifiedBy>
  <cp:revision>22</cp:revision>
  <dcterms:created xsi:type="dcterms:W3CDTF">2022-05-31T14:51:52Z</dcterms:created>
  <dcterms:modified xsi:type="dcterms:W3CDTF">2024-02-13T18:48:38Z</dcterms:modified>
</cp:coreProperties>
</file>